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2" r:id="rId17"/>
  </p:sldIdLst>
  <p:sldSz cx="9144000" cy="5143500" type="screen16x9"/>
  <p:notesSz cx="6858000" cy="9144000"/>
  <p:embeddedFontLst>
    <p:embeddedFont>
      <p:font typeface="Old Standard TT" pitchFamily="2" charset="77"/>
      <p:regular r:id="rId19"/>
      <p:bold r:id="rId20"/>
      <p:italic r:id="rId21"/>
    </p:embeddedFont>
    <p:embeddedFont>
      <p:font typeface="Roboto" panose="02000000000000000000" pitchFamily="2" charset="0"/>
      <p:regular r:id="rId22"/>
      <p:bold r:id="rId23"/>
      <p:italic r:id="rId24"/>
      <p:boldItalic r:id="rId2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C89BC87-12B8-4FAF-9682-228891F8F4A7}">
  <a:tblStyle styleId="{0C89BC87-12B8-4FAF-9682-228891F8F4A7}"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36"/>
    <p:restoredTop sz="94694"/>
  </p:normalViewPr>
  <p:slideViewPr>
    <p:cSldViewPr snapToGrid="0">
      <p:cViewPr varScale="1">
        <p:scale>
          <a:sx n="161" d="100"/>
          <a:sy n="161" d="100"/>
        </p:scale>
        <p:origin x="304" y="20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orldpopulationreview.com/us-cities" TargetMode="External"/><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ww.cnn.com/2017/05/03/politics/barack-michelle-obama-south-side/index.html"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1a4c5a58eff_0_4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1a4c5a58eff_0_4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For the arrest, domestic, and district dimension tables, we manually ‘hard-coded’ them into Python.</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1a4c5a58eff_0_4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1a4c5a58eff_0_4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last dimension table we want to make is Date. So we manually created this table in Excel on the Left. However, we also decided it was a good idea to match up the unemployment rate data source and poverty rate data source with the data key in Excel as well. This makes it significantly easier to join these data sources together in Python.</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1a4c5a58eff_0_4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1a4c5a58eff_0_4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 now that we created the Date dimension table in Excel, we read it into Python as well as the unemployment and poverty rate excel files. Then we append the poverty rate and unemployment rate data onto the date dimension table.</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1a4c5a58eff_0_5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1a4c5a58eff_0_5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are almost done with the ETL process. Now we will join the dimension tables onto the Crime table by their respective primary keys and drop the value-containing columns from the crime table now that it has the primary keys. Our crime dataset is now starting to look like a fact table.</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1a4c5a58eff_0_5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1a4c5a58eff_0_5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Lastly, we created a unique primary key in the crime dataset (fact table), rearranged the columns, and printed to the console which is what the bottom picture displays. Our final steps are to generate CSV files so we can import the data into Dbeaver and Tableau.</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1a4c5a58eff_0_4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1a4c5a58eff_0_4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ETL process generated 9 CSV files which is shown on the right. Each file represented one of our dimension/fact tables in our star schema. On the left is what our star schema looks like in Dbeaver.</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1a4c5a58eff_0_5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1a4c5a58eff_0_5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If we had more time it would be beneficial to find monthly poverty data to improve the regression analysis. Also it wouldn’t be a bad idea to explore more potential explanatory variables. One benefit of creating the ETL program in Python is that it would not be too hard to add more source files. Lastly, Kaggle had more data from previous years and comparing crime data across decades or generations could be insightful.</a:t>
            </a: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1a4c5a58eff_0_3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1a4c5a58eff_0_3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The 200 Largest Cities in the United States by Population 2022 (worldpopulationreview.com)</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1a4c5a58eff_0_6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1a4c5a58eff_0_6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1a4c5a58eff_0_4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1a4c5a58eff_0_4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Obamas back on the South Side for Presidential Center event | CNN Politics</a:t>
            </a:r>
            <a:endParaRPr/>
          </a:p>
          <a:p>
            <a:pPr marL="0" lvl="0" indent="0" algn="l" rtl="0">
              <a:spcBef>
                <a:spcPts val="0"/>
              </a:spcBef>
              <a:spcAft>
                <a:spcPts val="0"/>
              </a:spcAft>
              <a:buNone/>
            </a:pPr>
            <a:r>
              <a:rPr lang="en"/>
              <a:t>Michelle Obama former resident of Chicago, her and Barack donated $2 million to Chicago funding for summer jobs back in 2017</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1a4c5a58eff_0_4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1a4c5a58eff_0_4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50">
                <a:solidFill>
                  <a:schemeClr val="dk1"/>
                </a:solidFill>
                <a:highlight>
                  <a:srgbClr val="FFFFFF"/>
                </a:highlight>
              </a:rPr>
              <a:t>District - Indicates the police district where the incident occurred.</a:t>
            </a:r>
            <a:endParaRPr sz="1050">
              <a:solidFill>
                <a:schemeClr val="dk1"/>
              </a:solidFill>
              <a:highlight>
                <a:srgbClr val="FFFFFF"/>
              </a:highlight>
            </a:endParaRPr>
          </a:p>
          <a:p>
            <a:pPr marL="0" lvl="0" indent="0" algn="l" rtl="0">
              <a:spcBef>
                <a:spcPts val="0"/>
              </a:spcBef>
              <a:spcAft>
                <a:spcPts val="0"/>
              </a:spcAft>
              <a:buNone/>
            </a:pPr>
            <a:r>
              <a:rPr lang="en" sz="1050">
                <a:solidFill>
                  <a:schemeClr val="dk1"/>
                </a:solidFill>
                <a:highlight>
                  <a:srgbClr val="FFFFFF"/>
                </a:highlight>
              </a:rPr>
              <a:t>Date when the incident occurred. this is sometimes a best estimate.</a:t>
            </a:r>
            <a:endParaRPr sz="1050">
              <a:solidFill>
                <a:schemeClr val="dk1"/>
              </a:solidFill>
              <a:highlight>
                <a:srgbClr val="FFFFFF"/>
              </a:highlight>
            </a:endParaRPr>
          </a:p>
          <a:p>
            <a:pPr marL="0" lvl="0" indent="0" algn="l" rtl="0">
              <a:spcBef>
                <a:spcPts val="0"/>
              </a:spcBef>
              <a:spcAft>
                <a:spcPts val="0"/>
              </a:spcAft>
              <a:buNone/>
            </a:pPr>
            <a:r>
              <a:rPr lang="en" sz="1050">
                <a:solidFill>
                  <a:schemeClr val="dk1"/>
                </a:solidFill>
                <a:highlight>
                  <a:srgbClr val="FFFFFF"/>
                </a:highlight>
              </a:rPr>
              <a:t>Domestic - Indicates whether the incident was domestic-related as defined by the Illinois Domestic Violence Act.</a:t>
            </a:r>
            <a:endParaRPr sz="1050">
              <a:solidFill>
                <a:schemeClr val="dk1"/>
              </a:solidFill>
              <a:highlight>
                <a:srgbClr val="FFFFFF"/>
              </a:highlight>
            </a:endParaRPr>
          </a:p>
          <a:p>
            <a:pPr marL="0" lvl="0" indent="0" algn="l" rtl="0">
              <a:spcBef>
                <a:spcPts val="0"/>
              </a:spcBef>
              <a:spcAft>
                <a:spcPts val="0"/>
              </a:spcAft>
              <a:buNone/>
            </a:pPr>
            <a:r>
              <a:rPr lang="en" sz="1050">
                <a:solidFill>
                  <a:schemeClr val="dk1"/>
                </a:solidFill>
                <a:highlight>
                  <a:srgbClr val="FFFFFF"/>
                </a:highlight>
              </a:rPr>
              <a:t>Primary Type - The primary description of the crime type</a:t>
            </a:r>
            <a:endParaRPr sz="1050">
              <a:solidFill>
                <a:schemeClr val="dk1"/>
              </a:solidFill>
              <a:highlight>
                <a:srgbClr val="FFFFFF"/>
              </a:highlight>
            </a:endParaRPr>
          </a:p>
          <a:p>
            <a:pPr marL="0" lvl="0" indent="0" algn="l" rtl="0">
              <a:lnSpc>
                <a:spcPct val="115000"/>
              </a:lnSpc>
              <a:spcBef>
                <a:spcPts val="800"/>
              </a:spcBef>
              <a:spcAft>
                <a:spcPts val="0"/>
              </a:spcAft>
              <a:buNone/>
            </a:pPr>
            <a:r>
              <a:rPr lang="en">
                <a:solidFill>
                  <a:schemeClr val="dk1"/>
                </a:solidFill>
              </a:rPr>
              <a:t>Location Description - description of the location where the incident occured </a:t>
            </a:r>
            <a:endParaRPr>
              <a:solidFill>
                <a:schemeClr val="dk1"/>
              </a:solidFill>
            </a:endParaRPr>
          </a:p>
          <a:p>
            <a:pPr marL="0" lvl="0" indent="0" algn="l" rtl="0">
              <a:lnSpc>
                <a:spcPct val="115000"/>
              </a:lnSpc>
              <a:spcBef>
                <a:spcPts val="800"/>
              </a:spcBef>
              <a:spcAft>
                <a:spcPts val="0"/>
              </a:spcAft>
              <a:buNone/>
            </a:pPr>
            <a:r>
              <a:rPr lang="en" sz="1050">
                <a:solidFill>
                  <a:schemeClr val="dk1"/>
                </a:solidFill>
                <a:highlight>
                  <a:srgbClr val="FFFFFF"/>
                </a:highlight>
              </a:rPr>
              <a:t>Case Number - The Chicago Police Department RD Number (Records Division Number), which is unique to the incident.</a:t>
            </a:r>
            <a:endParaRPr>
              <a:solidFill>
                <a:schemeClr val="dk1"/>
              </a:solidFill>
            </a:endParaRPr>
          </a:p>
          <a:p>
            <a:pPr marL="0" lvl="0" indent="0" algn="l" rtl="0">
              <a:lnSpc>
                <a:spcPct val="115000"/>
              </a:lnSpc>
              <a:spcBef>
                <a:spcPts val="800"/>
              </a:spcBef>
              <a:spcAft>
                <a:spcPts val="0"/>
              </a:spcAft>
              <a:buNone/>
            </a:pPr>
            <a:r>
              <a:rPr lang="en" sz="1050">
                <a:solidFill>
                  <a:schemeClr val="dk1"/>
                </a:solidFill>
                <a:highlight>
                  <a:srgbClr val="FFFFFF"/>
                </a:highlight>
              </a:rPr>
              <a:t>Block - The partially redacted address where the incident occurred, placing it on the same block as the actual address.</a:t>
            </a:r>
            <a:endParaRPr sz="1050">
              <a:solidFill>
                <a:schemeClr val="dk1"/>
              </a:solidFill>
              <a:highlight>
                <a:srgbClr val="FFFFFF"/>
              </a:highlight>
            </a:endParaRPr>
          </a:p>
          <a:p>
            <a:pPr marL="0" lvl="0" indent="0" algn="l" rtl="0">
              <a:lnSpc>
                <a:spcPct val="115000"/>
              </a:lnSpc>
              <a:spcBef>
                <a:spcPts val="800"/>
              </a:spcBef>
              <a:spcAft>
                <a:spcPts val="0"/>
              </a:spcAft>
              <a:buNone/>
            </a:pPr>
            <a:r>
              <a:rPr lang="en" sz="1050">
                <a:solidFill>
                  <a:schemeClr val="dk1"/>
                </a:solidFill>
                <a:highlight>
                  <a:srgbClr val="FFFFFF"/>
                </a:highlight>
              </a:rPr>
              <a:t>Arrest - Indicates whether an arrest was made.</a:t>
            </a:r>
            <a:endParaRPr sz="1050">
              <a:solidFill>
                <a:schemeClr val="dk1"/>
              </a:solidFill>
              <a:highlight>
                <a:srgbClr val="FFFFFF"/>
              </a:highlight>
            </a:endParaRPr>
          </a:p>
          <a:p>
            <a:pPr marL="0" lvl="0" indent="0" algn="l" rtl="0">
              <a:lnSpc>
                <a:spcPct val="115000"/>
              </a:lnSpc>
              <a:spcBef>
                <a:spcPts val="800"/>
              </a:spcBef>
              <a:spcAft>
                <a:spcPts val="0"/>
              </a:spcAft>
              <a:buNone/>
            </a:pPr>
            <a:endParaRPr/>
          </a:p>
          <a:p>
            <a:pPr marL="0" lvl="0" indent="0" algn="l" rtl="0">
              <a:spcBef>
                <a:spcPts val="80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1a4c5a58eff_0_4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1a4c5a58eff_0_4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Once we gathered the four separate source files, we began the ETL process in Python and Excel to 1) merge all data sources together and 2) convert our datasets into star schema. We used Python for about 85% of the process and Excel when programming was more difficult. Our finished program gave us the export files that we put into Dbeaver to show the Star Schema. Afterwards, we began visualizations in Tableau with that same data.</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1a4c5a58eff_0_4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1a4c5a58eff_0_4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Now, I want to walk you through our ETL process. Instead of going line by line in the Python program, I think it would be more beneficial to summarize each segment of code. So first, we loaded in the appropriate packages, Pandas and Os, which gave us the ability to call specific functions. Then we assigned the working directory of the program to the file path that also has three our source files. Our Kaggle source file is significantly larger than the other two so I started with that by creating a variable named ‘Crime’ that holds all the data from that source file.</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1a4c5a58eff_0_4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1a4c5a58eff_0_4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Now we want to modify the Crime dataset (aka the kaggle dataset). So we removed several columns that we weren’t going to use, created a month column that was parsed out from the Date column, sorted the dataframe, and renamed some columns.</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1a4c5a58eff_0_4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1a4c5a58eff_0_4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Now it’s time to start building the dimension tables. So, for example, Block was a column in the crime dataset that we wanted to make into its own dimension table. We found all the unique values for Block and created a dimension table with those values. Then we creates a unique primary key column within the block dimension table, renamed the columns and sorted the columns appropriately. We continued to do this for location description, primary type, and case number.</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sp>
        <p:nvSpPr>
          <p:cNvPr id="10" name="Google Shape;10;p2"/>
          <p:cNvSpPr/>
          <p:nvPr/>
        </p:nvSpPr>
        <p:spPr>
          <a:xfrm>
            <a:off x="0" y="100"/>
            <a:ext cx="9144000" cy="1711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 name="Google Shape;11;p2"/>
          <p:cNvCxnSpPr/>
          <p:nvPr/>
        </p:nvCxnSpPr>
        <p:spPr>
          <a:xfrm>
            <a:off x="641934" y="3597500"/>
            <a:ext cx="390300" cy="0"/>
          </a:xfrm>
          <a:prstGeom prst="straightConnector1">
            <a:avLst/>
          </a:prstGeom>
          <a:noFill/>
          <a:ln w="28575" cap="flat" cmpd="sng">
            <a:solidFill>
              <a:schemeClr val="accent1"/>
            </a:solidFill>
            <a:prstDash val="solid"/>
            <a:round/>
            <a:headEnd type="none" w="sm" len="sm"/>
            <a:tailEnd type="none" w="sm" len="sm"/>
          </a:ln>
        </p:spPr>
      </p:cxnSp>
      <p:sp>
        <p:nvSpPr>
          <p:cNvPr id="12" name="Google Shape;12;p2"/>
          <p:cNvSpPr txBox="1">
            <a:spLocks noGrp="1"/>
          </p:cNvSpPr>
          <p:nvPr>
            <p:ph type="ctrTitle"/>
          </p:nvPr>
        </p:nvSpPr>
        <p:spPr>
          <a:xfrm>
            <a:off x="512700" y="1893300"/>
            <a:ext cx="8118600" cy="1522800"/>
          </a:xfrm>
          <a:prstGeom prst="rect">
            <a:avLst/>
          </a:prstGeom>
        </p:spPr>
        <p:txBody>
          <a:bodyPr spcFirstLastPara="1" wrap="square" lIns="91425" tIns="91425" rIns="91425" bIns="91425" anchor="b" anchorCtr="0">
            <a:normAutofit/>
          </a:bodyPr>
          <a:lstStyle>
            <a:lvl1pPr lvl="0">
              <a:spcBef>
                <a:spcPts val="0"/>
              </a:spcBef>
              <a:spcAft>
                <a:spcPts val="0"/>
              </a:spcAft>
              <a:buClr>
                <a:schemeClr val="accent1"/>
              </a:buClr>
              <a:buSzPts val="4200"/>
              <a:buNone/>
              <a:defRPr sz="4200">
                <a:solidFill>
                  <a:schemeClr val="accent1"/>
                </a:solidFill>
              </a:defRPr>
            </a:lvl1pPr>
            <a:lvl2pPr lvl="1">
              <a:spcBef>
                <a:spcPts val="0"/>
              </a:spcBef>
              <a:spcAft>
                <a:spcPts val="0"/>
              </a:spcAft>
              <a:buClr>
                <a:schemeClr val="accent1"/>
              </a:buClr>
              <a:buSzPts val="4200"/>
              <a:buNone/>
              <a:defRPr sz="4200">
                <a:solidFill>
                  <a:schemeClr val="accent1"/>
                </a:solidFill>
              </a:defRPr>
            </a:lvl2pPr>
            <a:lvl3pPr lvl="2">
              <a:spcBef>
                <a:spcPts val="0"/>
              </a:spcBef>
              <a:spcAft>
                <a:spcPts val="0"/>
              </a:spcAft>
              <a:buClr>
                <a:schemeClr val="accent1"/>
              </a:buClr>
              <a:buSzPts val="4200"/>
              <a:buNone/>
              <a:defRPr sz="4200">
                <a:solidFill>
                  <a:schemeClr val="accent1"/>
                </a:solidFill>
              </a:defRPr>
            </a:lvl3pPr>
            <a:lvl4pPr lvl="3">
              <a:spcBef>
                <a:spcPts val="0"/>
              </a:spcBef>
              <a:spcAft>
                <a:spcPts val="0"/>
              </a:spcAft>
              <a:buClr>
                <a:schemeClr val="accent1"/>
              </a:buClr>
              <a:buSzPts val="4200"/>
              <a:buNone/>
              <a:defRPr sz="4200">
                <a:solidFill>
                  <a:schemeClr val="accent1"/>
                </a:solidFill>
              </a:defRPr>
            </a:lvl4pPr>
            <a:lvl5pPr lvl="4">
              <a:spcBef>
                <a:spcPts val="0"/>
              </a:spcBef>
              <a:spcAft>
                <a:spcPts val="0"/>
              </a:spcAft>
              <a:buClr>
                <a:schemeClr val="accent1"/>
              </a:buClr>
              <a:buSzPts val="4200"/>
              <a:buNone/>
              <a:defRPr sz="4200">
                <a:solidFill>
                  <a:schemeClr val="accent1"/>
                </a:solidFill>
              </a:defRPr>
            </a:lvl5pPr>
            <a:lvl6pPr lvl="5">
              <a:spcBef>
                <a:spcPts val="0"/>
              </a:spcBef>
              <a:spcAft>
                <a:spcPts val="0"/>
              </a:spcAft>
              <a:buClr>
                <a:schemeClr val="accent1"/>
              </a:buClr>
              <a:buSzPts val="4200"/>
              <a:buNone/>
              <a:defRPr sz="4200">
                <a:solidFill>
                  <a:schemeClr val="accent1"/>
                </a:solidFill>
              </a:defRPr>
            </a:lvl6pPr>
            <a:lvl7pPr lvl="6">
              <a:spcBef>
                <a:spcPts val="0"/>
              </a:spcBef>
              <a:spcAft>
                <a:spcPts val="0"/>
              </a:spcAft>
              <a:buClr>
                <a:schemeClr val="accent1"/>
              </a:buClr>
              <a:buSzPts val="4200"/>
              <a:buNone/>
              <a:defRPr sz="4200">
                <a:solidFill>
                  <a:schemeClr val="accent1"/>
                </a:solidFill>
              </a:defRPr>
            </a:lvl7pPr>
            <a:lvl8pPr lvl="7">
              <a:spcBef>
                <a:spcPts val="0"/>
              </a:spcBef>
              <a:spcAft>
                <a:spcPts val="0"/>
              </a:spcAft>
              <a:buClr>
                <a:schemeClr val="accent1"/>
              </a:buClr>
              <a:buSzPts val="4200"/>
              <a:buNone/>
              <a:defRPr sz="4200">
                <a:solidFill>
                  <a:schemeClr val="accent1"/>
                </a:solidFill>
              </a:defRPr>
            </a:lvl8pPr>
            <a:lvl9pPr lvl="8">
              <a:spcBef>
                <a:spcPts val="0"/>
              </a:spcBef>
              <a:spcAft>
                <a:spcPts val="0"/>
              </a:spcAft>
              <a:buClr>
                <a:schemeClr val="accent1"/>
              </a:buClr>
              <a:buSzPts val="4200"/>
              <a:buNone/>
              <a:defRPr sz="4200">
                <a:solidFill>
                  <a:schemeClr val="accent1"/>
                </a:solidFill>
              </a:defRPr>
            </a:lvl9pPr>
          </a:lstStyle>
          <a:p>
            <a:endParaRPr/>
          </a:p>
        </p:txBody>
      </p:sp>
      <p:sp>
        <p:nvSpPr>
          <p:cNvPr id="13" name="Google Shape;13;p2"/>
          <p:cNvSpPr txBox="1">
            <a:spLocks noGrp="1"/>
          </p:cNvSpPr>
          <p:nvPr>
            <p:ph type="subTitle" idx="1"/>
          </p:nvPr>
        </p:nvSpPr>
        <p:spPr>
          <a:xfrm>
            <a:off x="512700" y="3840639"/>
            <a:ext cx="8118600" cy="7875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Clr>
                <a:schemeClr val="accent2"/>
              </a:buClr>
              <a:buSzPts val="2400"/>
              <a:buNone/>
              <a:defRPr sz="2400">
                <a:solidFill>
                  <a:schemeClr val="accent2"/>
                </a:solidFill>
              </a:defRPr>
            </a:lvl1pPr>
            <a:lvl2pPr lvl="1">
              <a:lnSpc>
                <a:spcPct val="100000"/>
              </a:lnSpc>
              <a:spcBef>
                <a:spcPts val="0"/>
              </a:spcBef>
              <a:spcAft>
                <a:spcPts val="0"/>
              </a:spcAft>
              <a:buClr>
                <a:schemeClr val="accent2"/>
              </a:buClr>
              <a:buSzPts val="2400"/>
              <a:buNone/>
              <a:defRPr sz="2400">
                <a:solidFill>
                  <a:schemeClr val="accent2"/>
                </a:solidFill>
              </a:defRPr>
            </a:lvl2pPr>
            <a:lvl3pPr lvl="2">
              <a:lnSpc>
                <a:spcPct val="100000"/>
              </a:lnSpc>
              <a:spcBef>
                <a:spcPts val="0"/>
              </a:spcBef>
              <a:spcAft>
                <a:spcPts val="0"/>
              </a:spcAft>
              <a:buClr>
                <a:schemeClr val="accent2"/>
              </a:buClr>
              <a:buSzPts val="2400"/>
              <a:buNone/>
              <a:defRPr sz="2400">
                <a:solidFill>
                  <a:schemeClr val="accent2"/>
                </a:solidFill>
              </a:defRPr>
            </a:lvl3pPr>
            <a:lvl4pPr lvl="3">
              <a:lnSpc>
                <a:spcPct val="100000"/>
              </a:lnSpc>
              <a:spcBef>
                <a:spcPts val="0"/>
              </a:spcBef>
              <a:spcAft>
                <a:spcPts val="0"/>
              </a:spcAft>
              <a:buClr>
                <a:schemeClr val="accent2"/>
              </a:buClr>
              <a:buSzPts val="2400"/>
              <a:buNone/>
              <a:defRPr sz="2400">
                <a:solidFill>
                  <a:schemeClr val="accent2"/>
                </a:solidFill>
              </a:defRPr>
            </a:lvl4pPr>
            <a:lvl5pPr lvl="4">
              <a:lnSpc>
                <a:spcPct val="100000"/>
              </a:lnSpc>
              <a:spcBef>
                <a:spcPts val="0"/>
              </a:spcBef>
              <a:spcAft>
                <a:spcPts val="0"/>
              </a:spcAft>
              <a:buClr>
                <a:schemeClr val="accent2"/>
              </a:buClr>
              <a:buSzPts val="2400"/>
              <a:buNone/>
              <a:defRPr sz="2400">
                <a:solidFill>
                  <a:schemeClr val="accent2"/>
                </a:solidFill>
              </a:defRPr>
            </a:lvl5pPr>
            <a:lvl6pPr lvl="5">
              <a:lnSpc>
                <a:spcPct val="100000"/>
              </a:lnSpc>
              <a:spcBef>
                <a:spcPts val="0"/>
              </a:spcBef>
              <a:spcAft>
                <a:spcPts val="0"/>
              </a:spcAft>
              <a:buClr>
                <a:schemeClr val="accent2"/>
              </a:buClr>
              <a:buSzPts val="2400"/>
              <a:buNone/>
              <a:defRPr sz="2400">
                <a:solidFill>
                  <a:schemeClr val="accent2"/>
                </a:solidFill>
              </a:defRPr>
            </a:lvl6pPr>
            <a:lvl7pPr lvl="6">
              <a:lnSpc>
                <a:spcPct val="100000"/>
              </a:lnSpc>
              <a:spcBef>
                <a:spcPts val="0"/>
              </a:spcBef>
              <a:spcAft>
                <a:spcPts val="0"/>
              </a:spcAft>
              <a:buClr>
                <a:schemeClr val="accent2"/>
              </a:buClr>
              <a:buSzPts val="2400"/>
              <a:buNone/>
              <a:defRPr sz="2400">
                <a:solidFill>
                  <a:schemeClr val="accent2"/>
                </a:solidFill>
              </a:defRPr>
            </a:lvl7pPr>
            <a:lvl8pPr lvl="7">
              <a:lnSpc>
                <a:spcPct val="100000"/>
              </a:lnSpc>
              <a:spcBef>
                <a:spcPts val="0"/>
              </a:spcBef>
              <a:spcAft>
                <a:spcPts val="0"/>
              </a:spcAft>
              <a:buClr>
                <a:schemeClr val="accent2"/>
              </a:buClr>
              <a:buSzPts val="2400"/>
              <a:buNone/>
              <a:defRPr sz="2400">
                <a:solidFill>
                  <a:schemeClr val="accent2"/>
                </a:solidFill>
              </a:defRPr>
            </a:lvl8pPr>
            <a:lvl9pPr lvl="8">
              <a:lnSpc>
                <a:spcPct val="100000"/>
              </a:lnSpc>
              <a:spcBef>
                <a:spcPts val="0"/>
              </a:spcBef>
              <a:spcAft>
                <a:spcPts val="0"/>
              </a:spcAft>
              <a:buClr>
                <a:schemeClr val="accent2"/>
              </a:buClr>
              <a:buSzPts val="2400"/>
              <a:buNone/>
              <a:defRPr sz="2400">
                <a:solidFill>
                  <a:schemeClr val="accent2"/>
                </a:solidFill>
              </a:defRPr>
            </a:lvl9pPr>
          </a:lstStyle>
          <a:p>
            <a:endParaRPr/>
          </a:p>
        </p:txBody>
      </p:sp>
      <p:sp>
        <p:nvSpPr>
          <p:cNvPr id="14" name="Google Shape;14;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5"/>
        <p:cNvGrpSpPr/>
        <p:nvPr/>
      </p:nvGrpSpPr>
      <p:grpSpPr>
        <a:xfrm>
          <a:off x="0" y="0"/>
          <a:ext cx="0" cy="0"/>
          <a:chOff x="0" y="0"/>
          <a:chExt cx="0" cy="0"/>
        </a:xfrm>
      </p:grpSpPr>
      <p:cxnSp>
        <p:nvCxnSpPr>
          <p:cNvPr id="16" name="Google Shape;16;p3"/>
          <p:cNvCxnSpPr/>
          <p:nvPr/>
        </p:nvCxnSpPr>
        <p:spPr>
          <a:xfrm>
            <a:off x="641934" y="3597500"/>
            <a:ext cx="390300" cy="0"/>
          </a:xfrm>
          <a:prstGeom prst="straightConnector1">
            <a:avLst/>
          </a:prstGeom>
          <a:noFill/>
          <a:ln w="28575" cap="flat" cmpd="sng">
            <a:solidFill>
              <a:schemeClr val="lt2"/>
            </a:solidFill>
            <a:prstDash val="solid"/>
            <a:round/>
            <a:headEnd type="none" w="sm" len="sm"/>
            <a:tailEnd type="none" w="sm" len="sm"/>
          </a:ln>
        </p:spPr>
      </p:cxnSp>
      <p:sp>
        <p:nvSpPr>
          <p:cNvPr id="17" name="Google Shape;17;p3"/>
          <p:cNvSpPr txBox="1">
            <a:spLocks noGrp="1"/>
          </p:cNvSpPr>
          <p:nvPr>
            <p:ph type="title"/>
          </p:nvPr>
        </p:nvSpPr>
        <p:spPr>
          <a:xfrm>
            <a:off x="512700" y="1893300"/>
            <a:ext cx="8118600" cy="1522800"/>
          </a:xfrm>
          <a:prstGeom prst="rect">
            <a:avLst/>
          </a:prstGeom>
        </p:spPr>
        <p:txBody>
          <a:bodyPr spcFirstLastPara="1" wrap="square" lIns="91425" tIns="91425" rIns="91425" bIns="91425" anchor="b" anchorCtr="0">
            <a:normAutofit/>
          </a:bodyPr>
          <a:lstStyle>
            <a:lvl1pPr lvl="0">
              <a:spcBef>
                <a:spcPts val="0"/>
              </a:spcBef>
              <a:spcAft>
                <a:spcPts val="0"/>
              </a:spcAft>
              <a:buClr>
                <a:schemeClr val="accent1"/>
              </a:buClr>
              <a:buSzPts val="6000"/>
              <a:buNone/>
              <a:defRPr sz="6000">
                <a:solidFill>
                  <a:schemeClr val="accent1"/>
                </a:solidFill>
              </a:defRPr>
            </a:lvl1pPr>
            <a:lvl2pPr lvl="1">
              <a:spcBef>
                <a:spcPts val="0"/>
              </a:spcBef>
              <a:spcAft>
                <a:spcPts val="0"/>
              </a:spcAft>
              <a:buClr>
                <a:schemeClr val="accent1"/>
              </a:buClr>
              <a:buSzPts val="6000"/>
              <a:buNone/>
              <a:defRPr sz="6000">
                <a:solidFill>
                  <a:schemeClr val="accent1"/>
                </a:solidFill>
              </a:defRPr>
            </a:lvl2pPr>
            <a:lvl3pPr lvl="2">
              <a:spcBef>
                <a:spcPts val="0"/>
              </a:spcBef>
              <a:spcAft>
                <a:spcPts val="0"/>
              </a:spcAft>
              <a:buClr>
                <a:schemeClr val="accent1"/>
              </a:buClr>
              <a:buSzPts val="6000"/>
              <a:buNone/>
              <a:defRPr sz="6000">
                <a:solidFill>
                  <a:schemeClr val="accent1"/>
                </a:solidFill>
              </a:defRPr>
            </a:lvl3pPr>
            <a:lvl4pPr lvl="3">
              <a:spcBef>
                <a:spcPts val="0"/>
              </a:spcBef>
              <a:spcAft>
                <a:spcPts val="0"/>
              </a:spcAft>
              <a:buClr>
                <a:schemeClr val="accent1"/>
              </a:buClr>
              <a:buSzPts val="6000"/>
              <a:buNone/>
              <a:defRPr sz="6000">
                <a:solidFill>
                  <a:schemeClr val="accent1"/>
                </a:solidFill>
              </a:defRPr>
            </a:lvl4pPr>
            <a:lvl5pPr lvl="4">
              <a:spcBef>
                <a:spcPts val="0"/>
              </a:spcBef>
              <a:spcAft>
                <a:spcPts val="0"/>
              </a:spcAft>
              <a:buClr>
                <a:schemeClr val="accent1"/>
              </a:buClr>
              <a:buSzPts val="6000"/>
              <a:buNone/>
              <a:defRPr sz="6000">
                <a:solidFill>
                  <a:schemeClr val="accent1"/>
                </a:solidFill>
              </a:defRPr>
            </a:lvl5pPr>
            <a:lvl6pPr lvl="5">
              <a:spcBef>
                <a:spcPts val="0"/>
              </a:spcBef>
              <a:spcAft>
                <a:spcPts val="0"/>
              </a:spcAft>
              <a:buClr>
                <a:schemeClr val="accent1"/>
              </a:buClr>
              <a:buSzPts val="6000"/>
              <a:buNone/>
              <a:defRPr sz="6000">
                <a:solidFill>
                  <a:schemeClr val="accent1"/>
                </a:solidFill>
              </a:defRPr>
            </a:lvl6pPr>
            <a:lvl7pPr lvl="6">
              <a:spcBef>
                <a:spcPts val="0"/>
              </a:spcBef>
              <a:spcAft>
                <a:spcPts val="0"/>
              </a:spcAft>
              <a:buClr>
                <a:schemeClr val="accent1"/>
              </a:buClr>
              <a:buSzPts val="6000"/>
              <a:buNone/>
              <a:defRPr sz="6000">
                <a:solidFill>
                  <a:schemeClr val="accent1"/>
                </a:solidFill>
              </a:defRPr>
            </a:lvl7pPr>
            <a:lvl8pPr lvl="7">
              <a:spcBef>
                <a:spcPts val="0"/>
              </a:spcBef>
              <a:spcAft>
                <a:spcPts val="0"/>
              </a:spcAft>
              <a:buClr>
                <a:schemeClr val="accent1"/>
              </a:buClr>
              <a:buSzPts val="6000"/>
              <a:buNone/>
              <a:defRPr sz="6000">
                <a:solidFill>
                  <a:schemeClr val="accent1"/>
                </a:solidFill>
              </a:defRPr>
            </a:lvl8pPr>
            <a:lvl9pPr lvl="8">
              <a:spcBef>
                <a:spcPts val="0"/>
              </a:spcBef>
              <a:spcAft>
                <a:spcPts val="0"/>
              </a:spcAft>
              <a:buClr>
                <a:schemeClr val="accent1"/>
              </a:buClr>
              <a:buSzPts val="6000"/>
              <a:buNone/>
              <a:defRPr sz="6000">
                <a:solidFill>
                  <a:schemeClr val="accent1"/>
                </a:solidFill>
              </a:defRPr>
            </a:lvl9pPr>
          </a:lstStyle>
          <a:p>
            <a:endParaRPr/>
          </a:p>
        </p:txBody>
      </p:sp>
      <p:sp>
        <p:nvSpPr>
          <p:cNvPr id="18" name="Google Shape;18;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9"/>
        <p:cNvGrpSpPr/>
        <p:nvPr/>
      </p:nvGrpSpPr>
      <p:grpSpPr>
        <a:xfrm>
          <a:off x="0" y="0"/>
          <a:ext cx="0" cy="0"/>
          <a:chOff x="0" y="0"/>
          <a:chExt cx="0" cy="0"/>
        </a:xfrm>
      </p:grpSpPr>
      <p:sp>
        <p:nvSpPr>
          <p:cNvPr id="20" name="Google Shape;20;p4"/>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4"/>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2" name="Google Shape;22;p4"/>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3" name="Google Shape;23;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4"/>
        <p:cNvGrpSpPr/>
        <p:nvPr/>
      </p:nvGrpSpPr>
      <p:grpSpPr>
        <a:xfrm>
          <a:off x="0" y="0"/>
          <a:ext cx="0" cy="0"/>
          <a:chOff x="0" y="0"/>
          <a:chExt cx="0" cy="0"/>
        </a:xfrm>
      </p:grpSpPr>
      <p:sp>
        <p:nvSpPr>
          <p:cNvPr id="25" name="Google Shape;25;p5"/>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6" name="Google Shape;26;p5"/>
          <p:cNvSpPr txBox="1">
            <a:spLocks noGrp="1"/>
          </p:cNvSpPr>
          <p:nvPr>
            <p:ph type="body" idx="1"/>
          </p:nvPr>
        </p:nvSpPr>
        <p:spPr>
          <a:xfrm>
            <a:off x="311700" y="1171675"/>
            <a:ext cx="3999900" cy="33972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7" name="Google Shape;27;p5"/>
          <p:cNvSpPr txBox="1">
            <a:spLocks noGrp="1"/>
          </p:cNvSpPr>
          <p:nvPr>
            <p:ph type="body" idx="2"/>
          </p:nvPr>
        </p:nvSpPr>
        <p:spPr>
          <a:xfrm>
            <a:off x="4832400" y="1171675"/>
            <a:ext cx="3999900" cy="33972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8" name="Google Shape;28;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9"/>
        <p:cNvGrpSpPr/>
        <p:nvPr/>
      </p:nvGrpSpPr>
      <p:grpSpPr>
        <a:xfrm>
          <a:off x="0" y="0"/>
          <a:ext cx="0" cy="0"/>
          <a:chOff x="0" y="0"/>
          <a:chExt cx="0" cy="0"/>
        </a:xfrm>
      </p:grpSpPr>
      <p:sp>
        <p:nvSpPr>
          <p:cNvPr id="30" name="Google Shape;30;p6"/>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1" name="Google Shape;31;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2"/>
        <p:cNvGrpSpPr/>
        <p:nvPr/>
      </p:nvGrpSpPr>
      <p:grpSpPr>
        <a:xfrm>
          <a:off x="0" y="0"/>
          <a:ext cx="0" cy="0"/>
          <a:chOff x="0" y="0"/>
          <a:chExt cx="0" cy="0"/>
        </a:xfrm>
      </p:grpSpPr>
      <p:sp>
        <p:nvSpPr>
          <p:cNvPr id="33" name="Google Shape;33;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4" name="Google Shape;34;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5" name="Google Shape;35;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9"/>
        <p:cNvGrpSpPr/>
        <p:nvPr/>
      </p:nvGrpSpPr>
      <p:grpSpPr>
        <a:xfrm>
          <a:off x="0" y="0"/>
          <a:ext cx="0" cy="0"/>
          <a:chOff x="0" y="0"/>
          <a:chExt cx="0" cy="0"/>
        </a:xfrm>
      </p:grpSpPr>
      <p:sp>
        <p:nvSpPr>
          <p:cNvPr id="40" name="Google Shape;40;p9"/>
          <p:cNvSpPr/>
          <p:nvPr/>
        </p:nvSpPr>
        <p:spPr>
          <a:xfrm>
            <a:off x="4572000" y="-2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 name="Google Shape;41;p9"/>
          <p:cNvCxnSpPr/>
          <p:nvPr/>
        </p:nvCxnSpPr>
        <p:spPr>
          <a:xfrm>
            <a:off x="5029675" y="4495500"/>
            <a:ext cx="686400" cy="0"/>
          </a:xfrm>
          <a:prstGeom prst="straightConnector1">
            <a:avLst/>
          </a:prstGeom>
          <a:noFill/>
          <a:ln w="19050" cap="flat" cmpd="sng">
            <a:solidFill>
              <a:schemeClr val="lt2"/>
            </a:solidFill>
            <a:prstDash val="solid"/>
            <a:round/>
            <a:headEnd type="none" w="sm" len="sm"/>
            <a:tailEnd type="none" w="sm" len="sm"/>
          </a:ln>
        </p:spPr>
      </p:cxnSp>
      <p:sp>
        <p:nvSpPr>
          <p:cNvPr id="42" name="Google Shape;42;p9"/>
          <p:cNvSpPr txBox="1">
            <a:spLocks noGrp="1"/>
          </p:cNvSpPr>
          <p:nvPr>
            <p:ph type="title"/>
          </p:nvPr>
        </p:nvSpPr>
        <p:spPr>
          <a:xfrm>
            <a:off x="265500" y="1382350"/>
            <a:ext cx="4045200" cy="1333200"/>
          </a:xfrm>
          <a:prstGeom prst="rect">
            <a:avLst/>
          </a:prstGeom>
        </p:spPr>
        <p:txBody>
          <a:bodyPr spcFirstLastPara="1" wrap="square" lIns="91425" tIns="91425" rIns="91425" bIns="91425" anchor="b" anchorCtr="0">
            <a:normAutofit/>
          </a:bodyPr>
          <a:lstStyle>
            <a:lvl1pPr lvl="0" algn="ctr">
              <a:spcBef>
                <a:spcPts val="0"/>
              </a:spcBef>
              <a:spcAft>
                <a:spcPts val="0"/>
              </a:spcAft>
              <a:buClr>
                <a:schemeClr val="lt2"/>
              </a:buClr>
              <a:buSzPts val="4200"/>
              <a:buNone/>
              <a:defRPr sz="4200">
                <a:solidFill>
                  <a:schemeClr val="lt2"/>
                </a:solidFill>
              </a:defRPr>
            </a:lvl1pPr>
            <a:lvl2pPr lvl="1" algn="ctr">
              <a:spcBef>
                <a:spcPts val="0"/>
              </a:spcBef>
              <a:spcAft>
                <a:spcPts val="0"/>
              </a:spcAft>
              <a:buClr>
                <a:schemeClr val="lt2"/>
              </a:buClr>
              <a:buSzPts val="4200"/>
              <a:buNone/>
              <a:defRPr sz="4200">
                <a:solidFill>
                  <a:schemeClr val="lt2"/>
                </a:solidFill>
              </a:defRPr>
            </a:lvl2pPr>
            <a:lvl3pPr lvl="2" algn="ctr">
              <a:spcBef>
                <a:spcPts val="0"/>
              </a:spcBef>
              <a:spcAft>
                <a:spcPts val="0"/>
              </a:spcAft>
              <a:buClr>
                <a:schemeClr val="lt2"/>
              </a:buClr>
              <a:buSzPts val="4200"/>
              <a:buNone/>
              <a:defRPr sz="4200">
                <a:solidFill>
                  <a:schemeClr val="lt2"/>
                </a:solidFill>
              </a:defRPr>
            </a:lvl3pPr>
            <a:lvl4pPr lvl="3" algn="ctr">
              <a:spcBef>
                <a:spcPts val="0"/>
              </a:spcBef>
              <a:spcAft>
                <a:spcPts val="0"/>
              </a:spcAft>
              <a:buClr>
                <a:schemeClr val="lt2"/>
              </a:buClr>
              <a:buSzPts val="4200"/>
              <a:buNone/>
              <a:defRPr sz="4200">
                <a:solidFill>
                  <a:schemeClr val="lt2"/>
                </a:solidFill>
              </a:defRPr>
            </a:lvl4pPr>
            <a:lvl5pPr lvl="4" algn="ctr">
              <a:spcBef>
                <a:spcPts val="0"/>
              </a:spcBef>
              <a:spcAft>
                <a:spcPts val="0"/>
              </a:spcAft>
              <a:buClr>
                <a:schemeClr val="lt2"/>
              </a:buClr>
              <a:buSzPts val="4200"/>
              <a:buNone/>
              <a:defRPr sz="4200">
                <a:solidFill>
                  <a:schemeClr val="lt2"/>
                </a:solidFill>
              </a:defRPr>
            </a:lvl5pPr>
            <a:lvl6pPr lvl="5" algn="ctr">
              <a:spcBef>
                <a:spcPts val="0"/>
              </a:spcBef>
              <a:spcAft>
                <a:spcPts val="0"/>
              </a:spcAft>
              <a:buClr>
                <a:schemeClr val="lt2"/>
              </a:buClr>
              <a:buSzPts val="4200"/>
              <a:buNone/>
              <a:defRPr sz="4200">
                <a:solidFill>
                  <a:schemeClr val="lt2"/>
                </a:solidFill>
              </a:defRPr>
            </a:lvl6pPr>
            <a:lvl7pPr lvl="6" algn="ctr">
              <a:spcBef>
                <a:spcPts val="0"/>
              </a:spcBef>
              <a:spcAft>
                <a:spcPts val="0"/>
              </a:spcAft>
              <a:buClr>
                <a:schemeClr val="lt2"/>
              </a:buClr>
              <a:buSzPts val="4200"/>
              <a:buNone/>
              <a:defRPr sz="4200">
                <a:solidFill>
                  <a:schemeClr val="lt2"/>
                </a:solidFill>
              </a:defRPr>
            </a:lvl7pPr>
            <a:lvl8pPr lvl="7" algn="ctr">
              <a:spcBef>
                <a:spcPts val="0"/>
              </a:spcBef>
              <a:spcAft>
                <a:spcPts val="0"/>
              </a:spcAft>
              <a:buClr>
                <a:schemeClr val="lt2"/>
              </a:buClr>
              <a:buSzPts val="4200"/>
              <a:buNone/>
              <a:defRPr sz="4200">
                <a:solidFill>
                  <a:schemeClr val="lt2"/>
                </a:solidFill>
              </a:defRPr>
            </a:lvl8pPr>
            <a:lvl9pPr lvl="8" algn="ctr">
              <a:spcBef>
                <a:spcPts val="0"/>
              </a:spcBef>
              <a:spcAft>
                <a:spcPts val="0"/>
              </a:spcAft>
              <a:buClr>
                <a:schemeClr val="lt2"/>
              </a:buClr>
              <a:buSzPts val="4200"/>
              <a:buNone/>
              <a:defRPr sz="4200">
                <a:solidFill>
                  <a:schemeClr val="lt2"/>
                </a:solidFill>
              </a:defRPr>
            </a:lvl9pPr>
          </a:lstStyle>
          <a:p>
            <a:endParaRPr/>
          </a:p>
        </p:txBody>
      </p:sp>
      <p:sp>
        <p:nvSpPr>
          <p:cNvPr id="43" name="Google Shape;43;p9"/>
          <p:cNvSpPr txBox="1">
            <a:spLocks noGrp="1"/>
          </p:cNvSpPr>
          <p:nvPr>
            <p:ph type="subTitle" idx="1"/>
          </p:nvPr>
        </p:nvSpPr>
        <p:spPr>
          <a:xfrm>
            <a:off x="265500" y="2769001"/>
            <a:ext cx="4045200" cy="13455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4" name="Google Shape;44;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Clr>
                <a:schemeClr val="accent1"/>
              </a:buClr>
              <a:buSzPts val="1800"/>
              <a:buChar char="●"/>
              <a:defRPr>
                <a:solidFill>
                  <a:schemeClr val="accent1"/>
                </a:solidFill>
              </a:defRPr>
            </a:lvl1pPr>
            <a:lvl2pPr marL="914400" lvl="1" indent="-317500">
              <a:spcBef>
                <a:spcPts val="0"/>
              </a:spcBef>
              <a:spcAft>
                <a:spcPts val="0"/>
              </a:spcAft>
              <a:buClr>
                <a:schemeClr val="accent1"/>
              </a:buClr>
              <a:buSzPts val="1400"/>
              <a:buChar char="○"/>
              <a:defRPr>
                <a:solidFill>
                  <a:schemeClr val="accent1"/>
                </a:solidFill>
              </a:defRPr>
            </a:lvl2pPr>
            <a:lvl3pPr marL="1371600" lvl="2" indent="-317500">
              <a:spcBef>
                <a:spcPts val="0"/>
              </a:spcBef>
              <a:spcAft>
                <a:spcPts val="0"/>
              </a:spcAft>
              <a:buClr>
                <a:schemeClr val="accent1"/>
              </a:buClr>
              <a:buSzPts val="1400"/>
              <a:buChar char="■"/>
              <a:defRPr>
                <a:solidFill>
                  <a:schemeClr val="accent1"/>
                </a:solidFill>
              </a:defRPr>
            </a:lvl3pPr>
            <a:lvl4pPr marL="1828800" lvl="3" indent="-317500">
              <a:spcBef>
                <a:spcPts val="0"/>
              </a:spcBef>
              <a:spcAft>
                <a:spcPts val="0"/>
              </a:spcAft>
              <a:buClr>
                <a:schemeClr val="accent1"/>
              </a:buClr>
              <a:buSzPts val="1400"/>
              <a:buChar char="●"/>
              <a:defRPr>
                <a:solidFill>
                  <a:schemeClr val="accent1"/>
                </a:solidFill>
              </a:defRPr>
            </a:lvl4pPr>
            <a:lvl5pPr marL="2286000" lvl="4" indent="-317500">
              <a:spcBef>
                <a:spcPts val="0"/>
              </a:spcBef>
              <a:spcAft>
                <a:spcPts val="0"/>
              </a:spcAft>
              <a:buClr>
                <a:schemeClr val="accent1"/>
              </a:buClr>
              <a:buSzPts val="1400"/>
              <a:buChar char="○"/>
              <a:defRPr>
                <a:solidFill>
                  <a:schemeClr val="accent1"/>
                </a:solidFill>
              </a:defRPr>
            </a:lvl5pPr>
            <a:lvl6pPr marL="2743200" lvl="5" indent="-317500">
              <a:spcBef>
                <a:spcPts val="0"/>
              </a:spcBef>
              <a:spcAft>
                <a:spcPts val="0"/>
              </a:spcAft>
              <a:buClr>
                <a:schemeClr val="accent1"/>
              </a:buClr>
              <a:buSzPts val="1400"/>
              <a:buChar char="■"/>
              <a:defRPr>
                <a:solidFill>
                  <a:schemeClr val="accent1"/>
                </a:solidFill>
              </a:defRPr>
            </a:lvl6pPr>
            <a:lvl7pPr marL="3200400" lvl="6" indent="-317500">
              <a:spcBef>
                <a:spcPts val="0"/>
              </a:spcBef>
              <a:spcAft>
                <a:spcPts val="0"/>
              </a:spcAft>
              <a:buClr>
                <a:schemeClr val="accent1"/>
              </a:buClr>
              <a:buSzPts val="1400"/>
              <a:buChar char="●"/>
              <a:defRPr>
                <a:solidFill>
                  <a:schemeClr val="accent1"/>
                </a:solidFill>
              </a:defRPr>
            </a:lvl7pPr>
            <a:lvl8pPr marL="3657600" lvl="7" indent="-317500">
              <a:spcBef>
                <a:spcPts val="0"/>
              </a:spcBef>
              <a:spcAft>
                <a:spcPts val="0"/>
              </a:spcAft>
              <a:buClr>
                <a:schemeClr val="accent1"/>
              </a:buClr>
              <a:buSzPts val="1400"/>
              <a:buChar char="○"/>
              <a:defRPr>
                <a:solidFill>
                  <a:schemeClr val="accent1"/>
                </a:solidFill>
              </a:defRPr>
            </a:lvl8pPr>
            <a:lvl9pPr marL="4114800" lvl="8" indent="-317500">
              <a:spcBef>
                <a:spcPts val="0"/>
              </a:spcBef>
              <a:spcAft>
                <a:spcPts val="0"/>
              </a:spcAft>
              <a:buClr>
                <a:schemeClr val="accent1"/>
              </a:buClr>
              <a:buSzPts val="1400"/>
              <a:buChar char="■"/>
              <a:defRPr>
                <a:solidFill>
                  <a:schemeClr val="accent1"/>
                </a:solidFill>
              </a:defRPr>
            </a:lvl9pPr>
          </a:lstStyle>
          <a:p>
            <a:endParaRPr/>
          </a:p>
        </p:txBody>
      </p:sp>
      <p:sp>
        <p:nvSpPr>
          <p:cNvPr id="45" name="Google Shape;45;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6"/>
        <p:cNvGrpSpPr/>
        <p:nvPr/>
      </p:nvGrpSpPr>
      <p:grpSpPr>
        <a:xfrm>
          <a:off x="0" y="0"/>
          <a:ext cx="0" cy="0"/>
          <a:chOff x="0" y="0"/>
          <a:chExt cx="0" cy="0"/>
        </a:xfrm>
      </p:grpSpPr>
      <p:sp>
        <p:nvSpPr>
          <p:cNvPr id="47" name="Google Shape;47;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8" name="Google Shape;48;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9"/>
        <p:cNvGrpSpPr/>
        <p:nvPr/>
      </p:nvGrpSpPr>
      <p:grpSpPr>
        <a:xfrm>
          <a:off x="0" y="0"/>
          <a:ext cx="0" cy="0"/>
          <a:chOff x="0" y="0"/>
          <a:chExt cx="0" cy="0"/>
        </a:xfrm>
      </p:grpSpPr>
      <p:sp>
        <p:nvSpPr>
          <p:cNvPr id="50" name="Google Shape;50;p11"/>
          <p:cNvSpPr txBox="1">
            <a:spLocks noGrp="1"/>
          </p:cNvSpPr>
          <p:nvPr>
            <p:ph type="title" hasCustomPrompt="1"/>
          </p:nvPr>
        </p:nvSpPr>
        <p:spPr>
          <a:xfrm>
            <a:off x="311700" y="1039650"/>
            <a:ext cx="8520600" cy="2106300"/>
          </a:xfrm>
          <a:prstGeom prst="rect">
            <a:avLst/>
          </a:prstGeom>
        </p:spPr>
        <p:txBody>
          <a:bodyPr spcFirstLastPara="1" wrap="square" lIns="91425" tIns="91425" rIns="91425" bIns="91425" anchor="b" anchorCtr="0">
            <a:normAutofit/>
          </a:bodyPr>
          <a:lstStyle>
            <a:lvl1pPr lvl="0" algn="ctr">
              <a:spcBef>
                <a:spcPts val="0"/>
              </a:spcBef>
              <a:spcAft>
                <a:spcPts val="0"/>
              </a:spcAft>
              <a:buSzPts val="14000"/>
              <a:buNone/>
              <a:defRPr sz="14000" b="1"/>
            </a:lvl1pPr>
            <a:lvl2pPr lvl="1" algn="ctr">
              <a:spcBef>
                <a:spcPts val="0"/>
              </a:spcBef>
              <a:spcAft>
                <a:spcPts val="0"/>
              </a:spcAft>
              <a:buSzPts val="14000"/>
              <a:buNone/>
              <a:defRPr sz="14000" b="1"/>
            </a:lvl2pPr>
            <a:lvl3pPr lvl="2" algn="ctr">
              <a:spcBef>
                <a:spcPts val="0"/>
              </a:spcBef>
              <a:spcAft>
                <a:spcPts val="0"/>
              </a:spcAft>
              <a:buSzPts val="14000"/>
              <a:buNone/>
              <a:defRPr sz="14000" b="1"/>
            </a:lvl3pPr>
            <a:lvl4pPr lvl="3" algn="ctr">
              <a:spcBef>
                <a:spcPts val="0"/>
              </a:spcBef>
              <a:spcAft>
                <a:spcPts val="0"/>
              </a:spcAft>
              <a:buSzPts val="14000"/>
              <a:buNone/>
              <a:defRPr sz="14000" b="1"/>
            </a:lvl4pPr>
            <a:lvl5pPr lvl="4" algn="ctr">
              <a:spcBef>
                <a:spcPts val="0"/>
              </a:spcBef>
              <a:spcAft>
                <a:spcPts val="0"/>
              </a:spcAft>
              <a:buSzPts val="14000"/>
              <a:buNone/>
              <a:defRPr sz="14000" b="1"/>
            </a:lvl5pPr>
            <a:lvl6pPr lvl="5" algn="ctr">
              <a:spcBef>
                <a:spcPts val="0"/>
              </a:spcBef>
              <a:spcAft>
                <a:spcPts val="0"/>
              </a:spcAft>
              <a:buSzPts val="14000"/>
              <a:buNone/>
              <a:defRPr sz="14000" b="1"/>
            </a:lvl6pPr>
            <a:lvl7pPr lvl="6" algn="ctr">
              <a:spcBef>
                <a:spcPts val="0"/>
              </a:spcBef>
              <a:spcAft>
                <a:spcPts val="0"/>
              </a:spcAft>
              <a:buSzPts val="14000"/>
              <a:buNone/>
              <a:defRPr sz="14000" b="1"/>
            </a:lvl7pPr>
            <a:lvl8pPr lvl="7" algn="ctr">
              <a:spcBef>
                <a:spcPts val="0"/>
              </a:spcBef>
              <a:spcAft>
                <a:spcPts val="0"/>
              </a:spcAft>
              <a:buSzPts val="14000"/>
              <a:buNone/>
              <a:defRPr sz="14000" b="1"/>
            </a:lvl8pPr>
            <a:lvl9pPr lvl="8" algn="ctr">
              <a:spcBef>
                <a:spcPts val="0"/>
              </a:spcBef>
              <a:spcAft>
                <a:spcPts val="0"/>
              </a:spcAft>
              <a:buSzPts val="14000"/>
              <a:buNone/>
              <a:defRPr sz="14000" b="1"/>
            </a:lvl9pPr>
          </a:lstStyle>
          <a:p>
            <a:r>
              <a:t>xx%</a:t>
            </a:r>
          </a:p>
        </p:txBody>
      </p:sp>
      <p:sp>
        <p:nvSpPr>
          <p:cNvPr id="51" name="Google Shape;51;p11"/>
          <p:cNvSpPr txBox="1">
            <a:spLocks noGrp="1"/>
          </p:cNvSpPr>
          <p:nvPr>
            <p:ph type="body" idx="1"/>
          </p:nvPr>
        </p:nvSpPr>
        <p:spPr>
          <a:xfrm>
            <a:off x="311700" y="32284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52" name="Google Shape;52;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paperback">
    <p:bg>
      <p:bgPr>
        <a:solidFill>
          <a:schemeClr val="accen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6132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1pPr>
            <a:lvl2pPr lvl="1">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2pPr>
            <a:lvl3pPr lvl="2">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3pPr>
            <a:lvl4pPr lvl="3">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4pPr>
            <a:lvl5pPr lvl="4">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5pPr>
            <a:lvl6pPr lvl="5">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6pPr>
            <a:lvl7pPr lvl="6">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7pPr>
            <a:lvl8pPr lvl="7">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8pPr>
            <a:lvl9pPr lvl="8">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9pPr>
          </a:lstStyle>
          <a:p>
            <a:endParaRPr/>
          </a:p>
        </p:txBody>
      </p:sp>
      <p:sp>
        <p:nvSpPr>
          <p:cNvPr id="7" name="Google Shape;7;p1"/>
          <p:cNvSpPr txBox="1">
            <a:spLocks noGrp="1"/>
          </p:cNvSpPr>
          <p:nvPr>
            <p:ph type="body" idx="1"/>
          </p:nvPr>
        </p:nvSpPr>
        <p:spPr>
          <a:xfrm>
            <a:off x="311700" y="1171600"/>
            <a:ext cx="8520600" cy="33972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1"/>
              </a:buClr>
              <a:buSzPts val="1800"/>
              <a:buFont typeface="Old Standard TT"/>
              <a:buChar char="●"/>
              <a:defRPr sz="1800">
                <a:solidFill>
                  <a:schemeClr val="dk1"/>
                </a:solidFill>
                <a:latin typeface="Old Standard TT"/>
                <a:ea typeface="Old Standard TT"/>
                <a:cs typeface="Old Standard TT"/>
                <a:sym typeface="Old Standard TT"/>
              </a:defRPr>
            </a:lvl1pPr>
            <a:lvl2pPr marL="914400" lvl="1" indent="-3175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2pPr>
            <a:lvl3pPr marL="1371600" lvl="2" indent="-3175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3pPr>
            <a:lvl4pPr marL="1828800" lvl="3" indent="-3175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4pPr>
            <a:lvl5pPr marL="2286000" lvl="4" indent="-3175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5pPr>
            <a:lvl6pPr marL="2743200" lvl="5" indent="-3175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6pPr>
            <a:lvl7pPr marL="3200400" lvl="6" indent="-3175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7pPr>
            <a:lvl8pPr marL="3657600" lvl="7" indent="-3175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8pPr>
            <a:lvl9pPr marL="4114800" lvl="8" indent="-3175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1"/>
                </a:solidFill>
                <a:latin typeface="Old Standard TT"/>
                <a:ea typeface="Old Standard TT"/>
                <a:cs typeface="Old Standard TT"/>
                <a:sym typeface="Old Standard TT"/>
              </a:defRPr>
            </a:lvl1pPr>
            <a:lvl2pPr lvl="1" algn="r">
              <a:buNone/>
              <a:defRPr sz="1000">
                <a:solidFill>
                  <a:schemeClr val="dk1"/>
                </a:solidFill>
                <a:latin typeface="Old Standard TT"/>
                <a:ea typeface="Old Standard TT"/>
                <a:cs typeface="Old Standard TT"/>
                <a:sym typeface="Old Standard TT"/>
              </a:defRPr>
            </a:lvl2pPr>
            <a:lvl3pPr lvl="2" algn="r">
              <a:buNone/>
              <a:defRPr sz="1000">
                <a:solidFill>
                  <a:schemeClr val="dk1"/>
                </a:solidFill>
                <a:latin typeface="Old Standard TT"/>
                <a:ea typeface="Old Standard TT"/>
                <a:cs typeface="Old Standard TT"/>
                <a:sym typeface="Old Standard TT"/>
              </a:defRPr>
            </a:lvl3pPr>
            <a:lvl4pPr lvl="3" algn="r">
              <a:buNone/>
              <a:defRPr sz="1000">
                <a:solidFill>
                  <a:schemeClr val="dk1"/>
                </a:solidFill>
                <a:latin typeface="Old Standard TT"/>
                <a:ea typeface="Old Standard TT"/>
                <a:cs typeface="Old Standard TT"/>
                <a:sym typeface="Old Standard TT"/>
              </a:defRPr>
            </a:lvl4pPr>
            <a:lvl5pPr lvl="4" algn="r">
              <a:buNone/>
              <a:defRPr sz="1000">
                <a:solidFill>
                  <a:schemeClr val="dk1"/>
                </a:solidFill>
                <a:latin typeface="Old Standard TT"/>
                <a:ea typeface="Old Standard TT"/>
                <a:cs typeface="Old Standard TT"/>
                <a:sym typeface="Old Standard TT"/>
              </a:defRPr>
            </a:lvl5pPr>
            <a:lvl6pPr lvl="5" algn="r">
              <a:buNone/>
              <a:defRPr sz="1000">
                <a:solidFill>
                  <a:schemeClr val="dk1"/>
                </a:solidFill>
                <a:latin typeface="Old Standard TT"/>
                <a:ea typeface="Old Standard TT"/>
                <a:cs typeface="Old Standard TT"/>
                <a:sym typeface="Old Standard TT"/>
              </a:defRPr>
            </a:lvl6pPr>
            <a:lvl7pPr lvl="6" algn="r">
              <a:buNone/>
              <a:defRPr sz="1000">
                <a:solidFill>
                  <a:schemeClr val="dk1"/>
                </a:solidFill>
                <a:latin typeface="Old Standard TT"/>
                <a:ea typeface="Old Standard TT"/>
                <a:cs typeface="Old Standard TT"/>
                <a:sym typeface="Old Standard TT"/>
              </a:defRPr>
            </a:lvl7pPr>
            <a:lvl8pPr lvl="7" algn="r">
              <a:buNone/>
              <a:defRPr sz="1000">
                <a:solidFill>
                  <a:schemeClr val="dk1"/>
                </a:solidFill>
                <a:latin typeface="Old Standard TT"/>
                <a:ea typeface="Old Standard TT"/>
                <a:cs typeface="Old Standard TT"/>
                <a:sym typeface="Old Standard TT"/>
              </a:defRPr>
            </a:lvl8pPr>
            <a:lvl9pPr lvl="8" algn="r">
              <a:buNone/>
              <a:defRPr sz="1000">
                <a:solidFill>
                  <a:schemeClr val="dk1"/>
                </a:solidFill>
                <a:latin typeface="Old Standard TT"/>
                <a:ea typeface="Old Standard TT"/>
                <a:cs typeface="Old Standard TT"/>
                <a:sym typeface="Old Standard TT"/>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5" r:id="rId7"/>
    <p:sldLayoutId id="2147483656" r:id="rId8"/>
    <p:sldLayoutId id="2147483657" r:id="rId9"/>
    <p:sldLayoutId id="214748365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3.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13"/>
          <p:cNvSpPr txBox="1">
            <a:spLocks noGrp="1"/>
          </p:cNvSpPr>
          <p:nvPr>
            <p:ph type="ctrTitle"/>
          </p:nvPr>
        </p:nvSpPr>
        <p:spPr>
          <a:xfrm>
            <a:off x="512700" y="1893300"/>
            <a:ext cx="8118600" cy="15228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dirty="0"/>
              <a:t>Crime in Chicago</a:t>
            </a:r>
            <a:endParaRPr dirty="0"/>
          </a:p>
        </p:txBody>
      </p:sp>
      <p:sp>
        <p:nvSpPr>
          <p:cNvPr id="60" name="Google Shape;60;p13"/>
          <p:cNvSpPr txBox="1">
            <a:spLocks noGrp="1"/>
          </p:cNvSpPr>
          <p:nvPr>
            <p:ph type="subTitle" idx="1"/>
          </p:nvPr>
        </p:nvSpPr>
        <p:spPr>
          <a:xfrm>
            <a:off x="4270200" y="3364500"/>
            <a:ext cx="4335600" cy="1380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852"/>
              <a:buNone/>
            </a:pPr>
            <a:r>
              <a:rPr lang="en" sz="2007" dirty="0"/>
              <a:t>By: Matt Macrides</a:t>
            </a:r>
            <a:endParaRPr sz="2007"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22"/>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Our ETL Process</a:t>
            </a:r>
            <a:endParaRPr/>
          </a:p>
        </p:txBody>
      </p:sp>
      <p:pic>
        <p:nvPicPr>
          <p:cNvPr id="133" name="Google Shape;133;p22"/>
          <p:cNvPicPr preferRelativeResize="0"/>
          <p:nvPr/>
        </p:nvPicPr>
        <p:blipFill>
          <a:blip r:embed="rId3">
            <a:alphaModFix/>
          </a:blip>
          <a:stretch>
            <a:fillRect/>
          </a:stretch>
        </p:blipFill>
        <p:spPr>
          <a:xfrm>
            <a:off x="1561400" y="1653925"/>
            <a:ext cx="5431824" cy="1952950"/>
          </a:xfrm>
          <a:prstGeom prst="rect">
            <a:avLst/>
          </a:prstGeom>
          <a:noFill/>
          <a:ln>
            <a:noFill/>
          </a:ln>
        </p:spPr>
      </p:pic>
      <p:sp>
        <p:nvSpPr>
          <p:cNvPr id="134" name="Google Shape;134;p22"/>
          <p:cNvSpPr txBox="1"/>
          <p:nvPr/>
        </p:nvSpPr>
        <p:spPr>
          <a:xfrm>
            <a:off x="905975" y="4084425"/>
            <a:ext cx="6955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Old Standard TT"/>
                <a:ea typeface="Old Standard TT"/>
                <a:cs typeface="Old Standard TT"/>
                <a:sym typeface="Old Standard TT"/>
              </a:rPr>
              <a:t>Manually ‘hard-coded’ Arrest, Domestic, and District dimension tables into Python</a:t>
            </a:r>
            <a:endParaRPr>
              <a:latin typeface="Old Standard TT"/>
              <a:ea typeface="Old Standard TT"/>
              <a:cs typeface="Old Standard TT"/>
              <a:sym typeface="Old Standard TT"/>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23"/>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Our ETL Process</a:t>
            </a:r>
            <a:endParaRPr/>
          </a:p>
          <a:p>
            <a:pPr marL="0" lvl="0" indent="0" algn="l" rtl="0">
              <a:spcBef>
                <a:spcPts val="0"/>
              </a:spcBef>
              <a:spcAft>
                <a:spcPts val="0"/>
              </a:spcAft>
              <a:buNone/>
            </a:pPr>
            <a:endParaRPr/>
          </a:p>
        </p:txBody>
      </p:sp>
      <p:pic>
        <p:nvPicPr>
          <p:cNvPr id="140" name="Google Shape;140;p23"/>
          <p:cNvPicPr preferRelativeResize="0"/>
          <p:nvPr/>
        </p:nvPicPr>
        <p:blipFill>
          <a:blip r:embed="rId3">
            <a:alphaModFix/>
          </a:blip>
          <a:stretch>
            <a:fillRect/>
          </a:stretch>
        </p:blipFill>
        <p:spPr>
          <a:xfrm>
            <a:off x="416125" y="2191016"/>
            <a:ext cx="3495188" cy="1469771"/>
          </a:xfrm>
          <a:prstGeom prst="rect">
            <a:avLst/>
          </a:prstGeom>
          <a:noFill/>
          <a:ln>
            <a:noFill/>
          </a:ln>
        </p:spPr>
      </p:pic>
      <p:pic>
        <p:nvPicPr>
          <p:cNvPr id="141" name="Google Shape;141;p23"/>
          <p:cNvPicPr preferRelativeResize="0"/>
          <p:nvPr/>
        </p:nvPicPr>
        <p:blipFill>
          <a:blip r:embed="rId4">
            <a:alphaModFix/>
          </a:blip>
          <a:stretch>
            <a:fillRect/>
          </a:stretch>
        </p:blipFill>
        <p:spPr>
          <a:xfrm>
            <a:off x="5005418" y="2191025"/>
            <a:ext cx="3063507" cy="1469775"/>
          </a:xfrm>
          <a:prstGeom prst="rect">
            <a:avLst/>
          </a:prstGeom>
          <a:noFill/>
          <a:ln>
            <a:noFill/>
          </a:ln>
        </p:spPr>
      </p:pic>
      <p:sp>
        <p:nvSpPr>
          <p:cNvPr id="142" name="Google Shape;142;p23"/>
          <p:cNvSpPr txBox="1"/>
          <p:nvPr/>
        </p:nvSpPr>
        <p:spPr>
          <a:xfrm>
            <a:off x="829200" y="3746650"/>
            <a:ext cx="7546500" cy="1098900"/>
          </a:xfrm>
          <a:prstGeom prst="rect">
            <a:avLst/>
          </a:prstGeom>
          <a:noFill/>
          <a:ln>
            <a:noFill/>
          </a:ln>
        </p:spPr>
        <p:txBody>
          <a:bodyPr spcFirstLastPara="1" wrap="square" lIns="91425" tIns="91425" rIns="91425" bIns="91425" anchor="t" anchorCtr="0">
            <a:spAutoFit/>
          </a:bodyPr>
          <a:lstStyle/>
          <a:p>
            <a:pPr marL="457200" lvl="0" indent="-342900" algn="l" rtl="0">
              <a:lnSpc>
                <a:spcPct val="115000"/>
              </a:lnSpc>
              <a:spcBef>
                <a:spcPts val="0"/>
              </a:spcBef>
              <a:spcAft>
                <a:spcPts val="0"/>
              </a:spcAft>
              <a:buClr>
                <a:schemeClr val="dk1"/>
              </a:buClr>
              <a:buSzPts val="1800"/>
              <a:buFont typeface="Old Standard TT"/>
              <a:buChar char="●"/>
            </a:pPr>
            <a:r>
              <a:rPr lang="en" sz="1800">
                <a:solidFill>
                  <a:schemeClr val="dk1"/>
                </a:solidFill>
                <a:latin typeface="Old Standard TT"/>
                <a:ea typeface="Old Standard TT"/>
                <a:cs typeface="Old Standard TT"/>
                <a:sym typeface="Old Standard TT"/>
              </a:rPr>
              <a:t>Manually created Date dimension table in Excel</a:t>
            </a:r>
            <a:endParaRPr sz="1800">
              <a:solidFill>
                <a:schemeClr val="dk1"/>
              </a:solidFill>
              <a:latin typeface="Old Standard TT"/>
              <a:ea typeface="Old Standard TT"/>
              <a:cs typeface="Old Standard TT"/>
              <a:sym typeface="Old Standard TT"/>
            </a:endParaRPr>
          </a:p>
          <a:p>
            <a:pPr marL="457200" lvl="0" indent="-342900" algn="l" rtl="0">
              <a:lnSpc>
                <a:spcPct val="115000"/>
              </a:lnSpc>
              <a:spcBef>
                <a:spcPts val="0"/>
              </a:spcBef>
              <a:spcAft>
                <a:spcPts val="0"/>
              </a:spcAft>
              <a:buClr>
                <a:schemeClr val="dk1"/>
              </a:buClr>
              <a:buSzPts val="1800"/>
              <a:buFont typeface="Old Standard TT"/>
              <a:buChar char="●"/>
            </a:pPr>
            <a:r>
              <a:rPr lang="en" sz="1800">
                <a:solidFill>
                  <a:schemeClr val="dk1"/>
                </a:solidFill>
                <a:latin typeface="Old Standard TT"/>
                <a:ea typeface="Old Standard TT"/>
                <a:cs typeface="Old Standard TT"/>
                <a:sym typeface="Old Standard TT"/>
              </a:rPr>
              <a:t>Manually matched up unemployment rate and poverty rate data with the Date Key so we could join them in Python</a:t>
            </a:r>
            <a:endParaRPr sz="1800">
              <a:solidFill>
                <a:schemeClr val="dk1"/>
              </a:solidFill>
              <a:latin typeface="Old Standard TT"/>
              <a:ea typeface="Old Standard TT"/>
              <a:cs typeface="Old Standard TT"/>
              <a:sym typeface="Old Standard TT"/>
            </a:endParaRPr>
          </a:p>
        </p:txBody>
      </p:sp>
      <p:sp>
        <p:nvSpPr>
          <p:cNvPr id="143" name="Google Shape;143;p23"/>
          <p:cNvSpPr txBox="1"/>
          <p:nvPr/>
        </p:nvSpPr>
        <p:spPr>
          <a:xfrm>
            <a:off x="975100" y="1790825"/>
            <a:ext cx="2594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Roboto"/>
                <a:ea typeface="Roboto"/>
                <a:cs typeface="Roboto"/>
                <a:sym typeface="Roboto"/>
              </a:rPr>
              <a:t>Date Dimension Table</a:t>
            </a:r>
            <a:endParaRPr b="1">
              <a:latin typeface="Roboto"/>
              <a:ea typeface="Roboto"/>
              <a:cs typeface="Roboto"/>
              <a:sym typeface="Roboto"/>
            </a:endParaRPr>
          </a:p>
        </p:txBody>
      </p:sp>
      <p:sp>
        <p:nvSpPr>
          <p:cNvPr id="144" name="Google Shape;144;p23"/>
          <p:cNvSpPr txBox="1"/>
          <p:nvPr/>
        </p:nvSpPr>
        <p:spPr>
          <a:xfrm>
            <a:off x="5096425" y="1751325"/>
            <a:ext cx="3010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Roboto"/>
                <a:ea typeface="Roboto"/>
                <a:cs typeface="Roboto"/>
                <a:sym typeface="Roboto"/>
              </a:rPr>
              <a:t>Unemployment Rate Source Data</a:t>
            </a:r>
            <a:endParaRPr b="1">
              <a:latin typeface="Roboto"/>
              <a:ea typeface="Roboto"/>
              <a:cs typeface="Roboto"/>
              <a:sym typeface="Roboto"/>
            </a:endParaRPr>
          </a:p>
        </p:txBody>
      </p:sp>
      <p:cxnSp>
        <p:nvCxnSpPr>
          <p:cNvPr id="145" name="Google Shape;145;p23"/>
          <p:cNvCxnSpPr/>
          <p:nvPr/>
        </p:nvCxnSpPr>
        <p:spPr>
          <a:xfrm rot="10800000" flipH="1">
            <a:off x="5005425" y="3623875"/>
            <a:ext cx="1151400" cy="15300"/>
          </a:xfrm>
          <a:prstGeom prst="straightConnector1">
            <a:avLst/>
          </a:prstGeom>
          <a:noFill/>
          <a:ln w="38100" cap="flat" cmpd="sng">
            <a:solidFill>
              <a:srgbClr val="FFFF00"/>
            </a:solidFill>
            <a:prstDash val="solid"/>
            <a:round/>
            <a:headEnd type="none" w="med" len="med"/>
            <a:tailEnd type="none" w="med" len="med"/>
          </a:ln>
        </p:spPr>
      </p:cxnSp>
      <p:cxnSp>
        <p:nvCxnSpPr>
          <p:cNvPr id="146" name="Google Shape;146;p23"/>
          <p:cNvCxnSpPr/>
          <p:nvPr/>
        </p:nvCxnSpPr>
        <p:spPr>
          <a:xfrm>
            <a:off x="5020775" y="2203600"/>
            <a:ext cx="0" cy="1420200"/>
          </a:xfrm>
          <a:prstGeom prst="straightConnector1">
            <a:avLst/>
          </a:prstGeom>
          <a:noFill/>
          <a:ln w="38100" cap="flat" cmpd="sng">
            <a:solidFill>
              <a:srgbClr val="FFFF00"/>
            </a:solidFill>
            <a:prstDash val="solid"/>
            <a:round/>
            <a:headEnd type="none" w="med" len="med"/>
            <a:tailEnd type="none" w="med" len="med"/>
          </a:ln>
        </p:spPr>
      </p:cxnSp>
      <p:cxnSp>
        <p:nvCxnSpPr>
          <p:cNvPr id="147" name="Google Shape;147;p23"/>
          <p:cNvCxnSpPr/>
          <p:nvPr/>
        </p:nvCxnSpPr>
        <p:spPr>
          <a:xfrm rot="10800000" flipH="1">
            <a:off x="5036125" y="2195800"/>
            <a:ext cx="1113300" cy="7800"/>
          </a:xfrm>
          <a:prstGeom prst="straightConnector1">
            <a:avLst/>
          </a:prstGeom>
          <a:noFill/>
          <a:ln w="38100" cap="flat" cmpd="sng">
            <a:solidFill>
              <a:srgbClr val="FFFF00"/>
            </a:solidFill>
            <a:prstDash val="solid"/>
            <a:round/>
            <a:headEnd type="none" w="med" len="med"/>
            <a:tailEnd type="none" w="med" len="med"/>
          </a:ln>
        </p:spPr>
      </p:cxnSp>
      <p:cxnSp>
        <p:nvCxnSpPr>
          <p:cNvPr id="148" name="Google Shape;148;p23"/>
          <p:cNvCxnSpPr/>
          <p:nvPr/>
        </p:nvCxnSpPr>
        <p:spPr>
          <a:xfrm>
            <a:off x="6164625" y="2203600"/>
            <a:ext cx="7800" cy="1412400"/>
          </a:xfrm>
          <a:prstGeom prst="straightConnector1">
            <a:avLst/>
          </a:prstGeom>
          <a:noFill/>
          <a:ln w="38100" cap="flat" cmpd="sng">
            <a:solidFill>
              <a:srgbClr val="FFFF00"/>
            </a:solidFill>
            <a:prstDash val="solid"/>
            <a:round/>
            <a:headEnd type="none" w="med" len="med"/>
            <a:tailEnd type="none" w="med" len="med"/>
          </a:ln>
        </p:spPr>
      </p:cxnSp>
      <p:cxnSp>
        <p:nvCxnSpPr>
          <p:cNvPr id="149" name="Google Shape;149;p23"/>
          <p:cNvCxnSpPr/>
          <p:nvPr/>
        </p:nvCxnSpPr>
        <p:spPr>
          <a:xfrm rot="10800000">
            <a:off x="6395000" y="3754325"/>
            <a:ext cx="1604400" cy="429900"/>
          </a:xfrm>
          <a:prstGeom prst="straightConnector1">
            <a:avLst/>
          </a:prstGeom>
          <a:noFill/>
          <a:ln w="38100" cap="flat" cmpd="sng">
            <a:solidFill>
              <a:schemeClr val="dk2"/>
            </a:solidFill>
            <a:prstDash val="solid"/>
            <a:round/>
            <a:headEnd type="none" w="med" len="med"/>
            <a:tailEnd type="triangle" w="med" len="med"/>
          </a:ln>
        </p:spPr>
      </p:cxn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24"/>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Our ETL Process</a:t>
            </a:r>
            <a:endParaRPr/>
          </a:p>
        </p:txBody>
      </p:sp>
      <p:sp>
        <p:nvSpPr>
          <p:cNvPr id="155" name="Google Shape;155;p24"/>
          <p:cNvSpPr txBox="1">
            <a:spLocks noGrp="1"/>
          </p:cNvSpPr>
          <p:nvPr>
            <p:ph type="body" idx="1"/>
          </p:nvPr>
        </p:nvSpPr>
        <p:spPr>
          <a:xfrm>
            <a:off x="471900" y="1591175"/>
            <a:ext cx="3789000" cy="2710200"/>
          </a:xfrm>
          <a:prstGeom prst="rect">
            <a:avLst/>
          </a:prstGeom>
        </p:spPr>
        <p:txBody>
          <a:bodyPr spcFirstLastPara="1" wrap="square" lIns="91425" tIns="91425" rIns="91425" bIns="91425" anchor="t" anchorCtr="0">
            <a:normAutofit/>
          </a:bodyPr>
          <a:lstStyle/>
          <a:p>
            <a:pPr marL="457200" lvl="0" indent="-342900" algn="l" rtl="0">
              <a:lnSpc>
                <a:spcPct val="150000"/>
              </a:lnSpc>
              <a:spcBef>
                <a:spcPts val="0"/>
              </a:spcBef>
              <a:spcAft>
                <a:spcPts val="0"/>
              </a:spcAft>
              <a:buSzPts val="1800"/>
              <a:buChar char="●"/>
            </a:pPr>
            <a:r>
              <a:rPr lang="en"/>
              <a:t>Read in the date dimension table, unemployment rate and poverty rate files</a:t>
            </a:r>
            <a:endParaRPr/>
          </a:p>
          <a:p>
            <a:pPr marL="457200" lvl="0" indent="-342900" algn="l" rtl="0">
              <a:lnSpc>
                <a:spcPct val="150000"/>
              </a:lnSpc>
              <a:spcBef>
                <a:spcPts val="0"/>
              </a:spcBef>
              <a:spcAft>
                <a:spcPts val="0"/>
              </a:spcAft>
              <a:buSzPts val="1800"/>
              <a:buChar char="●"/>
            </a:pPr>
            <a:r>
              <a:rPr lang="en"/>
              <a:t>Append poverty rate and unemployment rate data onto date dimension table</a:t>
            </a:r>
            <a:endParaRPr/>
          </a:p>
        </p:txBody>
      </p:sp>
      <p:pic>
        <p:nvPicPr>
          <p:cNvPr id="156" name="Google Shape;156;p24"/>
          <p:cNvPicPr preferRelativeResize="0"/>
          <p:nvPr/>
        </p:nvPicPr>
        <p:blipFill>
          <a:blip r:embed="rId3">
            <a:alphaModFix/>
          </a:blip>
          <a:stretch>
            <a:fillRect/>
          </a:stretch>
        </p:blipFill>
        <p:spPr>
          <a:xfrm>
            <a:off x="4314500" y="1774563"/>
            <a:ext cx="4671224" cy="159436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25"/>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Our ETL Process</a:t>
            </a:r>
            <a:endParaRPr/>
          </a:p>
        </p:txBody>
      </p:sp>
      <p:pic>
        <p:nvPicPr>
          <p:cNvPr id="162" name="Google Shape;162;p25"/>
          <p:cNvPicPr preferRelativeResize="0"/>
          <p:nvPr/>
        </p:nvPicPr>
        <p:blipFill>
          <a:blip r:embed="rId3">
            <a:alphaModFix/>
          </a:blip>
          <a:stretch>
            <a:fillRect/>
          </a:stretch>
        </p:blipFill>
        <p:spPr>
          <a:xfrm>
            <a:off x="539638" y="1295500"/>
            <a:ext cx="8064727" cy="1709025"/>
          </a:xfrm>
          <a:prstGeom prst="rect">
            <a:avLst/>
          </a:prstGeom>
          <a:noFill/>
          <a:ln>
            <a:noFill/>
          </a:ln>
        </p:spPr>
      </p:pic>
      <p:sp>
        <p:nvSpPr>
          <p:cNvPr id="163" name="Google Shape;163;p25"/>
          <p:cNvSpPr txBox="1"/>
          <p:nvPr/>
        </p:nvSpPr>
        <p:spPr>
          <a:xfrm>
            <a:off x="629275" y="3199400"/>
            <a:ext cx="8014800" cy="1569900"/>
          </a:xfrm>
          <a:prstGeom prst="rect">
            <a:avLst/>
          </a:prstGeom>
          <a:noFill/>
          <a:ln>
            <a:noFill/>
          </a:ln>
        </p:spPr>
        <p:txBody>
          <a:bodyPr spcFirstLastPara="1" wrap="square" lIns="91425" tIns="91425" rIns="91425" bIns="91425" anchor="t" anchorCtr="0">
            <a:spAutoFit/>
          </a:bodyPr>
          <a:lstStyle/>
          <a:p>
            <a:pPr marL="457200" lvl="0" indent="-342900" algn="l" rtl="0">
              <a:spcBef>
                <a:spcPts val="0"/>
              </a:spcBef>
              <a:spcAft>
                <a:spcPts val="0"/>
              </a:spcAft>
              <a:buClr>
                <a:schemeClr val="dk1"/>
              </a:buClr>
              <a:buSzPts val="1800"/>
              <a:buFont typeface="Old Standard TT"/>
              <a:buChar char="●"/>
            </a:pPr>
            <a:r>
              <a:rPr lang="en" sz="1800">
                <a:solidFill>
                  <a:schemeClr val="dk1"/>
                </a:solidFill>
                <a:latin typeface="Old Standard TT"/>
                <a:ea typeface="Old Standard TT"/>
                <a:cs typeface="Old Standard TT"/>
                <a:sym typeface="Old Standard TT"/>
              </a:rPr>
              <a:t>Join all the dimension tables on the fact(‘Crime’) table by their respective primary keys</a:t>
            </a:r>
            <a:endParaRPr sz="1800">
              <a:solidFill>
                <a:schemeClr val="dk1"/>
              </a:solidFill>
              <a:latin typeface="Old Standard TT"/>
              <a:ea typeface="Old Standard TT"/>
              <a:cs typeface="Old Standard TT"/>
              <a:sym typeface="Old Standard TT"/>
            </a:endParaRPr>
          </a:p>
          <a:p>
            <a:pPr marL="457200" lvl="0" indent="0" algn="l" rtl="0">
              <a:spcBef>
                <a:spcPts val="0"/>
              </a:spcBef>
              <a:spcAft>
                <a:spcPts val="0"/>
              </a:spcAft>
              <a:buNone/>
            </a:pPr>
            <a:endParaRPr sz="1800">
              <a:solidFill>
                <a:schemeClr val="dk1"/>
              </a:solidFill>
              <a:latin typeface="Old Standard TT"/>
              <a:ea typeface="Old Standard TT"/>
              <a:cs typeface="Old Standard TT"/>
              <a:sym typeface="Old Standard TT"/>
            </a:endParaRPr>
          </a:p>
          <a:p>
            <a:pPr marL="457200" lvl="0" indent="-342900" algn="l" rtl="0">
              <a:spcBef>
                <a:spcPts val="0"/>
              </a:spcBef>
              <a:spcAft>
                <a:spcPts val="0"/>
              </a:spcAft>
              <a:buClr>
                <a:schemeClr val="dk1"/>
              </a:buClr>
              <a:buSzPts val="1800"/>
              <a:buFont typeface="Old Standard TT"/>
              <a:buChar char="●"/>
            </a:pPr>
            <a:r>
              <a:rPr lang="en" sz="1800">
                <a:solidFill>
                  <a:schemeClr val="dk1"/>
                </a:solidFill>
                <a:latin typeface="Old Standard TT"/>
                <a:ea typeface="Old Standard TT"/>
                <a:cs typeface="Old Standard TT"/>
                <a:sym typeface="Old Standard TT"/>
              </a:rPr>
              <a:t>Drop the value-containing columns from the fact table now that it has the dimension table keys</a:t>
            </a:r>
            <a:endParaRPr sz="1800">
              <a:solidFill>
                <a:schemeClr val="dk1"/>
              </a:solidFill>
              <a:latin typeface="Old Standard TT"/>
              <a:ea typeface="Old Standard TT"/>
              <a:cs typeface="Old Standard TT"/>
              <a:sym typeface="Old Standard TT"/>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26"/>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Our ETL Process</a:t>
            </a:r>
            <a:endParaRPr/>
          </a:p>
        </p:txBody>
      </p:sp>
      <p:pic>
        <p:nvPicPr>
          <p:cNvPr id="169" name="Google Shape;169;p26"/>
          <p:cNvPicPr preferRelativeResize="0"/>
          <p:nvPr/>
        </p:nvPicPr>
        <p:blipFill rotWithShape="1">
          <a:blip r:embed="rId3">
            <a:alphaModFix/>
          </a:blip>
          <a:srcRect b="66159"/>
          <a:stretch/>
        </p:blipFill>
        <p:spPr>
          <a:xfrm>
            <a:off x="1113213" y="1100838"/>
            <a:ext cx="6318049" cy="829974"/>
          </a:xfrm>
          <a:prstGeom prst="rect">
            <a:avLst/>
          </a:prstGeom>
          <a:noFill/>
          <a:ln>
            <a:noFill/>
          </a:ln>
        </p:spPr>
      </p:pic>
      <p:sp>
        <p:nvSpPr>
          <p:cNvPr id="170" name="Google Shape;170;p26"/>
          <p:cNvSpPr txBox="1"/>
          <p:nvPr/>
        </p:nvSpPr>
        <p:spPr>
          <a:xfrm>
            <a:off x="384300" y="3792700"/>
            <a:ext cx="8375400" cy="1293000"/>
          </a:xfrm>
          <a:prstGeom prst="rect">
            <a:avLst/>
          </a:prstGeom>
          <a:noFill/>
          <a:ln>
            <a:noFill/>
          </a:ln>
        </p:spPr>
        <p:txBody>
          <a:bodyPr spcFirstLastPara="1" wrap="square" lIns="91425" tIns="91425" rIns="91425" bIns="91425" anchor="t" anchorCtr="0">
            <a:spAutoFit/>
          </a:bodyPr>
          <a:lstStyle/>
          <a:p>
            <a:pPr marL="457200" lvl="0" indent="-342900" algn="l" rtl="0">
              <a:spcBef>
                <a:spcPts val="0"/>
              </a:spcBef>
              <a:spcAft>
                <a:spcPts val="0"/>
              </a:spcAft>
              <a:buClr>
                <a:schemeClr val="dk1"/>
              </a:buClr>
              <a:buSzPts val="1800"/>
              <a:buFont typeface="Old Standard TT"/>
              <a:buChar char="●"/>
            </a:pPr>
            <a:r>
              <a:rPr lang="en" sz="1800">
                <a:solidFill>
                  <a:schemeClr val="dk1"/>
                </a:solidFill>
                <a:latin typeface="Old Standard TT"/>
                <a:ea typeface="Old Standard TT"/>
                <a:cs typeface="Old Standard TT"/>
                <a:sym typeface="Old Standard TT"/>
              </a:rPr>
              <a:t>Create a unique primary key in the fact table, rearrange the columns, and print</a:t>
            </a:r>
            <a:endParaRPr sz="1800">
              <a:solidFill>
                <a:schemeClr val="dk1"/>
              </a:solidFill>
              <a:latin typeface="Old Standard TT"/>
              <a:ea typeface="Old Standard TT"/>
              <a:cs typeface="Old Standard TT"/>
              <a:sym typeface="Old Standard TT"/>
            </a:endParaRPr>
          </a:p>
          <a:p>
            <a:pPr marL="457200" lvl="0" indent="-342900" algn="l" rtl="0">
              <a:spcBef>
                <a:spcPts val="0"/>
              </a:spcBef>
              <a:spcAft>
                <a:spcPts val="0"/>
              </a:spcAft>
              <a:buClr>
                <a:schemeClr val="dk1"/>
              </a:buClr>
              <a:buSzPts val="1800"/>
              <a:buFont typeface="Old Standard TT"/>
              <a:buChar char="●"/>
            </a:pPr>
            <a:r>
              <a:rPr lang="en" sz="1800">
                <a:solidFill>
                  <a:schemeClr val="dk1"/>
                </a:solidFill>
                <a:latin typeface="Old Standard TT"/>
                <a:ea typeface="Old Standard TT"/>
                <a:cs typeface="Old Standard TT"/>
                <a:sym typeface="Old Standard TT"/>
              </a:rPr>
              <a:t>Our final steps will be to generate CSV files so we can import the data onto Dbeaver and Tableau</a:t>
            </a:r>
            <a:endParaRPr sz="1800">
              <a:solidFill>
                <a:schemeClr val="dk1"/>
              </a:solidFill>
              <a:latin typeface="Old Standard TT"/>
              <a:ea typeface="Old Standard TT"/>
              <a:cs typeface="Old Standard TT"/>
              <a:sym typeface="Old Standard TT"/>
            </a:endParaRPr>
          </a:p>
        </p:txBody>
      </p:sp>
      <p:pic>
        <p:nvPicPr>
          <p:cNvPr id="171" name="Google Shape;171;p26"/>
          <p:cNvPicPr preferRelativeResize="0"/>
          <p:nvPr/>
        </p:nvPicPr>
        <p:blipFill>
          <a:blip r:embed="rId4">
            <a:alphaModFix/>
          </a:blip>
          <a:stretch>
            <a:fillRect/>
          </a:stretch>
        </p:blipFill>
        <p:spPr>
          <a:xfrm>
            <a:off x="948538" y="2096900"/>
            <a:ext cx="6647378" cy="16228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27"/>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Database Contents and Schema</a:t>
            </a:r>
            <a:endParaRPr/>
          </a:p>
        </p:txBody>
      </p:sp>
      <p:pic>
        <p:nvPicPr>
          <p:cNvPr id="177" name="Google Shape;177;p27"/>
          <p:cNvPicPr preferRelativeResize="0"/>
          <p:nvPr/>
        </p:nvPicPr>
        <p:blipFill>
          <a:blip r:embed="rId3">
            <a:alphaModFix/>
          </a:blip>
          <a:stretch>
            <a:fillRect/>
          </a:stretch>
        </p:blipFill>
        <p:spPr>
          <a:xfrm>
            <a:off x="5043800" y="1005405"/>
            <a:ext cx="3457193" cy="3800900"/>
          </a:xfrm>
          <a:prstGeom prst="rect">
            <a:avLst/>
          </a:prstGeom>
          <a:noFill/>
          <a:ln>
            <a:noFill/>
          </a:ln>
        </p:spPr>
      </p:pic>
      <p:pic>
        <p:nvPicPr>
          <p:cNvPr id="178" name="Google Shape;178;p27"/>
          <p:cNvPicPr preferRelativeResize="0"/>
          <p:nvPr/>
        </p:nvPicPr>
        <p:blipFill>
          <a:blip r:embed="rId4">
            <a:alphaModFix/>
          </a:blip>
          <a:stretch>
            <a:fillRect/>
          </a:stretch>
        </p:blipFill>
        <p:spPr>
          <a:xfrm>
            <a:off x="165025" y="1005394"/>
            <a:ext cx="4878774" cy="3725625"/>
          </a:xfrm>
          <a:prstGeom prst="rect">
            <a:avLst/>
          </a:prstGeom>
          <a:noFill/>
          <a:ln>
            <a:noFill/>
          </a:ln>
        </p:spPr>
      </p:pic>
      <p:sp>
        <p:nvSpPr>
          <p:cNvPr id="179" name="Google Shape;179;p27"/>
          <p:cNvSpPr txBox="1"/>
          <p:nvPr/>
        </p:nvSpPr>
        <p:spPr>
          <a:xfrm>
            <a:off x="679375" y="4329300"/>
            <a:ext cx="7616100" cy="477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endParaRPr sz="1900">
              <a:latin typeface="Old Standard TT"/>
              <a:ea typeface="Old Standard TT"/>
              <a:cs typeface="Old Standard TT"/>
              <a:sym typeface="Old Standard TT"/>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29"/>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Next Steps/More Time:</a:t>
            </a:r>
            <a:endParaRPr dirty="0"/>
          </a:p>
        </p:txBody>
      </p:sp>
      <p:sp>
        <p:nvSpPr>
          <p:cNvPr id="190" name="Google Shape;190;p29"/>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normAutofit/>
          </a:bodyPr>
          <a:lstStyle/>
          <a:p>
            <a:pPr marL="457200" lvl="0" indent="-330200" algn="l" rtl="0">
              <a:lnSpc>
                <a:spcPct val="200000"/>
              </a:lnSpc>
              <a:spcBef>
                <a:spcPts val="0"/>
              </a:spcBef>
              <a:spcAft>
                <a:spcPts val="0"/>
              </a:spcAft>
              <a:buClr>
                <a:schemeClr val="dk1"/>
              </a:buClr>
              <a:buSzPts val="1600"/>
              <a:buFont typeface="Old Standard TT"/>
              <a:buChar char="●"/>
            </a:pPr>
            <a:r>
              <a:rPr lang="en" sz="1600" dirty="0"/>
              <a:t>Try to find monthly poverty data to improve the regression analysis</a:t>
            </a:r>
            <a:endParaRPr sz="1600" dirty="0"/>
          </a:p>
          <a:p>
            <a:pPr marL="457200" lvl="0" indent="-330200" algn="l" rtl="0">
              <a:lnSpc>
                <a:spcPct val="200000"/>
              </a:lnSpc>
              <a:spcBef>
                <a:spcPts val="0"/>
              </a:spcBef>
              <a:spcAft>
                <a:spcPts val="0"/>
              </a:spcAft>
              <a:buClr>
                <a:schemeClr val="dk1"/>
              </a:buClr>
              <a:buSzPts val="1600"/>
              <a:buFont typeface="Old Standard TT"/>
              <a:buChar char="●"/>
            </a:pPr>
            <a:r>
              <a:rPr lang="en" sz="1600" dirty="0"/>
              <a:t>Explore more potential explanatory variables</a:t>
            </a:r>
            <a:endParaRPr sz="1600" dirty="0"/>
          </a:p>
          <a:p>
            <a:pPr marL="457200" lvl="0" indent="-330200" algn="l" rtl="0">
              <a:lnSpc>
                <a:spcPct val="200000"/>
              </a:lnSpc>
              <a:spcBef>
                <a:spcPts val="0"/>
              </a:spcBef>
              <a:spcAft>
                <a:spcPts val="0"/>
              </a:spcAft>
              <a:buClr>
                <a:schemeClr val="dk1"/>
              </a:buClr>
              <a:buSzPts val="1600"/>
              <a:buFont typeface="Old Standard TT"/>
              <a:buChar char="●"/>
            </a:pPr>
            <a:r>
              <a:rPr lang="en" sz="1600" dirty="0"/>
              <a:t>Compare Chicago crime data across decades or generations</a:t>
            </a:r>
            <a:endParaRPr sz="2100" dirty="0"/>
          </a:p>
        </p:txBody>
      </p:sp>
      <p:pic>
        <p:nvPicPr>
          <p:cNvPr id="191" name="Google Shape;191;p29"/>
          <p:cNvPicPr preferRelativeResize="0"/>
          <p:nvPr/>
        </p:nvPicPr>
        <p:blipFill>
          <a:blip r:embed="rId3">
            <a:alphaModFix/>
          </a:blip>
          <a:stretch>
            <a:fillRect/>
          </a:stretch>
        </p:blipFill>
        <p:spPr>
          <a:xfrm>
            <a:off x="5404100" y="2694925"/>
            <a:ext cx="3119300" cy="20760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4"/>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Introduction</a:t>
            </a:r>
            <a:endParaRPr/>
          </a:p>
        </p:txBody>
      </p:sp>
      <p:sp>
        <p:nvSpPr>
          <p:cNvPr id="66" name="Google Shape;66;p14"/>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noAutofit/>
          </a:bodyPr>
          <a:lstStyle/>
          <a:p>
            <a:pPr marL="457200" lvl="0" indent="-336550" algn="l" rtl="0">
              <a:lnSpc>
                <a:spcPct val="150000"/>
              </a:lnSpc>
              <a:spcBef>
                <a:spcPts val="0"/>
              </a:spcBef>
              <a:spcAft>
                <a:spcPts val="0"/>
              </a:spcAft>
              <a:buClr>
                <a:srgbClr val="000000"/>
              </a:buClr>
              <a:buSzPts val="1700"/>
              <a:buChar char="●"/>
            </a:pPr>
            <a:r>
              <a:rPr lang="en" sz="1700">
                <a:solidFill>
                  <a:srgbClr val="000000"/>
                </a:solidFill>
              </a:rPr>
              <a:t>Chicago is the third largest city in the US by population (2020)</a:t>
            </a:r>
            <a:endParaRPr sz="1700">
              <a:solidFill>
                <a:srgbClr val="000000"/>
              </a:solidFill>
            </a:endParaRPr>
          </a:p>
          <a:p>
            <a:pPr marL="914400" lvl="1" indent="-336550" algn="l" rtl="0">
              <a:lnSpc>
                <a:spcPct val="150000"/>
              </a:lnSpc>
              <a:spcBef>
                <a:spcPts val="0"/>
              </a:spcBef>
              <a:spcAft>
                <a:spcPts val="0"/>
              </a:spcAft>
              <a:buClr>
                <a:srgbClr val="000000"/>
              </a:buClr>
              <a:buSzPts val="1700"/>
              <a:buChar char="○"/>
            </a:pPr>
            <a:r>
              <a:rPr lang="en" sz="1700">
                <a:solidFill>
                  <a:srgbClr val="000000"/>
                </a:solidFill>
              </a:rPr>
              <a:t>Publicized crime, particularly glorified in rap songs</a:t>
            </a:r>
            <a:endParaRPr sz="1700">
              <a:solidFill>
                <a:srgbClr val="000000"/>
              </a:solidFill>
            </a:endParaRPr>
          </a:p>
          <a:p>
            <a:pPr marL="457200" lvl="0" indent="-336550" algn="l" rtl="0">
              <a:lnSpc>
                <a:spcPct val="150000"/>
              </a:lnSpc>
              <a:spcBef>
                <a:spcPts val="0"/>
              </a:spcBef>
              <a:spcAft>
                <a:spcPts val="0"/>
              </a:spcAft>
              <a:buClr>
                <a:srgbClr val="000000"/>
              </a:buClr>
              <a:buSzPts val="1700"/>
              <a:buChar char="●"/>
            </a:pPr>
            <a:r>
              <a:rPr lang="en" sz="1700">
                <a:solidFill>
                  <a:srgbClr val="000000"/>
                </a:solidFill>
              </a:rPr>
              <a:t>Not all crime is created equal</a:t>
            </a:r>
            <a:endParaRPr sz="1700">
              <a:solidFill>
                <a:srgbClr val="000000"/>
              </a:solidFill>
            </a:endParaRPr>
          </a:p>
          <a:p>
            <a:pPr marL="914400" lvl="1" indent="-336550" algn="l" rtl="0">
              <a:lnSpc>
                <a:spcPct val="150000"/>
              </a:lnSpc>
              <a:spcBef>
                <a:spcPts val="0"/>
              </a:spcBef>
              <a:spcAft>
                <a:spcPts val="0"/>
              </a:spcAft>
              <a:buClr>
                <a:srgbClr val="000000"/>
              </a:buClr>
              <a:buSzPts val="1700"/>
              <a:buChar char="○"/>
            </a:pPr>
            <a:r>
              <a:rPr lang="en" sz="1700">
                <a:solidFill>
                  <a:srgbClr val="000000"/>
                </a:solidFill>
              </a:rPr>
              <a:t>Chicago is one of the most dangerous cities, yet the crime is centered in specific neighborhoods</a:t>
            </a:r>
            <a:endParaRPr sz="1700">
              <a:solidFill>
                <a:srgbClr val="000000"/>
              </a:solidFill>
            </a:endParaRPr>
          </a:p>
          <a:p>
            <a:pPr marL="457200" lvl="0" indent="-336550" algn="l" rtl="0">
              <a:lnSpc>
                <a:spcPct val="150000"/>
              </a:lnSpc>
              <a:spcBef>
                <a:spcPts val="0"/>
              </a:spcBef>
              <a:spcAft>
                <a:spcPts val="0"/>
              </a:spcAft>
              <a:buClr>
                <a:srgbClr val="000000"/>
              </a:buClr>
              <a:buSzPts val="1700"/>
              <a:buChar char="●"/>
            </a:pPr>
            <a:r>
              <a:rPr lang="en" sz="1700">
                <a:solidFill>
                  <a:srgbClr val="000000"/>
                </a:solidFill>
              </a:rPr>
              <a:t>The murder rate is 4 times above the national average </a:t>
            </a:r>
            <a:endParaRPr sz="1700">
              <a:solidFill>
                <a:srgbClr val="000000"/>
              </a:solidFill>
            </a:endParaRPr>
          </a:p>
          <a:p>
            <a:pPr marL="457200" lvl="0" indent="-336550" algn="l" rtl="0">
              <a:lnSpc>
                <a:spcPct val="150000"/>
              </a:lnSpc>
              <a:spcBef>
                <a:spcPts val="0"/>
              </a:spcBef>
              <a:spcAft>
                <a:spcPts val="0"/>
              </a:spcAft>
              <a:buClr>
                <a:srgbClr val="000000"/>
              </a:buClr>
              <a:buSzPts val="1700"/>
              <a:buChar char="●"/>
            </a:pPr>
            <a:r>
              <a:rPr lang="en" sz="1700">
                <a:solidFill>
                  <a:srgbClr val="000000"/>
                </a:solidFill>
              </a:rPr>
              <a:t>We wanted to look into this topic to see what types of crime is most prevalent, what districts are most effective, and if there are any explanatory variables associated with crime counts</a:t>
            </a:r>
            <a:endParaRPr sz="1700">
              <a:solidFill>
                <a:srgbClr val="000000"/>
              </a:solidFill>
            </a:endParaRPr>
          </a:p>
          <a:p>
            <a:pPr marL="457200" lvl="0" indent="0" algn="l" rtl="0">
              <a:lnSpc>
                <a:spcPct val="150000"/>
              </a:lnSpc>
              <a:spcBef>
                <a:spcPts val="1200"/>
              </a:spcBef>
              <a:spcAft>
                <a:spcPts val="1200"/>
              </a:spcAft>
              <a:buNone/>
            </a:pPr>
            <a:endParaRPr sz="1400">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5"/>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Data Sources</a:t>
            </a:r>
            <a:endParaRPr/>
          </a:p>
        </p:txBody>
      </p:sp>
      <p:sp>
        <p:nvSpPr>
          <p:cNvPr id="72" name="Google Shape;72;p15"/>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Looked at crimes rates in Chicago - Kaggle </a:t>
            </a:r>
            <a:endParaRPr/>
          </a:p>
          <a:p>
            <a:pPr marL="457200" lvl="0" indent="-342900" algn="l" rtl="0">
              <a:spcBef>
                <a:spcPts val="0"/>
              </a:spcBef>
              <a:spcAft>
                <a:spcPts val="0"/>
              </a:spcAft>
              <a:buSzPts val="1800"/>
              <a:buChar char="●"/>
            </a:pPr>
            <a:r>
              <a:rPr lang="en"/>
              <a:t>Compared it with unemployment rates in Chicago - FRED Economic Data</a:t>
            </a:r>
            <a:endParaRPr/>
          </a:p>
          <a:p>
            <a:pPr marL="457200" lvl="0" indent="-342900" algn="l" rtl="0">
              <a:spcBef>
                <a:spcPts val="0"/>
              </a:spcBef>
              <a:spcAft>
                <a:spcPts val="0"/>
              </a:spcAft>
              <a:buSzPts val="1800"/>
              <a:buChar char="●"/>
            </a:pPr>
            <a:r>
              <a:rPr lang="en"/>
              <a:t>Contrasted that data with the poverty stats of Chicago - WelfareInfo</a:t>
            </a:r>
            <a:endParaRPr/>
          </a:p>
          <a:p>
            <a:pPr marL="457200" lvl="0" indent="-342900" algn="l" rtl="0">
              <a:spcBef>
                <a:spcPts val="0"/>
              </a:spcBef>
              <a:spcAft>
                <a:spcPts val="0"/>
              </a:spcAft>
              <a:buSzPts val="1800"/>
              <a:buChar char="●"/>
            </a:pPr>
            <a:r>
              <a:rPr lang="en"/>
              <a:t>Looked at Chicago police district data - Chicago Police</a:t>
            </a:r>
            <a:endParaRPr/>
          </a:p>
          <a:p>
            <a:pPr marL="457200" lvl="0" indent="-342900" algn="l" rtl="0">
              <a:spcBef>
                <a:spcPts val="0"/>
              </a:spcBef>
              <a:spcAft>
                <a:spcPts val="0"/>
              </a:spcAft>
              <a:buSzPts val="1800"/>
              <a:buChar char="●"/>
            </a:pPr>
            <a:r>
              <a:rPr lang="en"/>
              <a:t>From 2012-2016</a:t>
            </a:r>
            <a:endParaRPr/>
          </a:p>
        </p:txBody>
      </p:sp>
      <p:pic>
        <p:nvPicPr>
          <p:cNvPr id="73" name="Google Shape;73;p15"/>
          <p:cNvPicPr preferRelativeResize="0"/>
          <p:nvPr/>
        </p:nvPicPr>
        <p:blipFill>
          <a:blip r:embed="rId3">
            <a:alphaModFix/>
          </a:blip>
          <a:stretch>
            <a:fillRect/>
          </a:stretch>
        </p:blipFill>
        <p:spPr>
          <a:xfrm>
            <a:off x="444400" y="3341100"/>
            <a:ext cx="2529624" cy="1191150"/>
          </a:xfrm>
          <a:prstGeom prst="rect">
            <a:avLst/>
          </a:prstGeom>
          <a:noFill/>
          <a:ln>
            <a:noFill/>
          </a:ln>
        </p:spPr>
      </p:pic>
      <p:pic>
        <p:nvPicPr>
          <p:cNvPr id="74" name="Google Shape;74;p15"/>
          <p:cNvPicPr preferRelativeResize="0"/>
          <p:nvPr/>
        </p:nvPicPr>
        <p:blipFill>
          <a:blip r:embed="rId4">
            <a:alphaModFix/>
          </a:blip>
          <a:stretch>
            <a:fillRect/>
          </a:stretch>
        </p:blipFill>
        <p:spPr>
          <a:xfrm>
            <a:off x="3533000" y="3485339"/>
            <a:ext cx="2734801" cy="902675"/>
          </a:xfrm>
          <a:prstGeom prst="rect">
            <a:avLst/>
          </a:prstGeom>
          <a:noFill/>
          <a:ln>
            <a:noFill/>
          </a:ln>
        </p:spPr>
      </p:pic>
      <p:pic>
        <p:nvPicPr>
          <p:cNvPr id="75" name="Google Shape;75;p15"/>
          <p:cNvPicPr preferRelativeResize="0"/>
          <p:nvPr/>
        </p:nvPicPr>
        <p:blipFill>
          <a:blip r:embed="rId5">
            <a:alphaModFix/>
          </a:blip>
          <a:stretch>
            <a:fillRect/>
          </a:stretch>
        </p:blipFill>
        <p:spPr>
          <a:xfrm>
            <a:off x="6879550" y="3454488"/>
            <a:ext cx="1102150" cy="9643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Google Shape;80;p16"/>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Users of the Database</a:t>
            </a:r>
            <a:endParaRPr/>
          </a:p>
        </p:txBody>
      </p:sp>
      <p:sp>
        <p:nvSpPr>
          <p:cNvPr id="81" name="Google Shape;81;p16"/>
          <p:cNvSpPr txBox="1">
            <a:spLocks noGrp="1"/>
          </p:cNvSpPr>
          <p:nvPr>
            <p:ph type="body" idx="1"/>
          </p:nvPr>
        </p:nvSpPr>
        <p:spPr>
          <a:xfrm>
            <a:off x="311700" y="1160625"/>
            <a:ext cx="4027800" cy="3397200"/>
          </a:xfrm>
          <a:prstGeom prst="rect">
            <a:avLst/>
          </a:prstGeom>
        </p:spPr>
        <p:txBody>
          <a:bodyPr spcFirstLastPara="1" wrap="square" lIns="91425" tIns="91425" rIns="91425" bIns="91425" anchor="t" anchorCtr="0">
            <a:normAutofit/>
          </a:bodyPr>
          <a:lstStyle/>
          <a:p>
            <a:pPr marL="457200" lvl="0" indent="-342900" algn="l" rtl="0">
              <a:lnSpc>
                <a:spcPct val="150000"/>
              </a:lnSpc>
              <a:spcBef>
                <a:spcPts val="0"/>
              </a:spcBef>
              <a:spcAft>
                <a:spcPts val="0"/>
              </a:spcAft>
              <a:buSzPts val="1800"/>
              <a:buChar char="●"/>
            </a:pPr>
            <a:r>
              <a:rPr lang="en"/>
              <a:t>Politicians / decision makers in the Chicago area</a:t>
            </a:r>
            <a:endParaRPr/>
          </a:p>
          <a:p>
            <a:pPr marL="457200" lvl="0" indent="-342900" algn="l" rtl="0">
              <a:lnSpc>
                <a:spcPct val="150000"/>
              </a:lnSpc>
              <a:spcBef>
                <a:spcPts val="0"/>
              </a:spcBef>
              <a:spcAft>
                <a:spcPts val="0"/>
              </a:spcAft>
              <a:buSzPts val="1800"/>
              <a:buChar char="●"/>
            </a:pPr>
            <a:r>
              <a:rPr lang="en"/>
              <a:t>Residents and prospective movers</a:t>
            </a:r>
            <a:endParaRPr/>
          </a:p>
          <a:p>
            <a:pPr marL="457200" lvl="0" indent="-342900" algn="l" rtl="0">
              <a:lnSpc>
                <a:spcPct val="150000"/>
              </a:lnSpc>
              <a:spcBef>
                <a:spcPts val="0"/>
              </a:spcBef>
              <a:spcAft>
                <a:spcPts val="0"/>
              </a:spcAft>
              <a:buSzPts val="1800"/>
              <a:buChar char="●"/>
            </a:pPr>
            <a:r>
              <a:rPr lang="en"/>
              <a:t>Former residents / donors looking to better the community</a:t>
            </a:r>
            <a:endParaRPr/>
          </a:p>
          <a:p>
            <a:pPr marL="457200" lvl="0" indent="0" algn="l" rtl="0">
              <a:spcBef>
                <a:spcPts val="1200"/>
              </a:spcBef>
              <a:spcAft>
                <a:spcPts val="1200"/>
              </a:spcAft>
              <a:buNone/>
            </a:pPr>
            <a:endParaRPr/>
          </a:p>
        </p:txBody>
      </p:sp>
      <p:sp>
        <p:nvSpPr>
          <p:cNvPr id="82" name="Google Shape;82;p16"/>
          <p:cNvSpPr txBox="1"/>
          <p:nvPr/>
        </p:nvSpPr>
        <p:spPr>
          <a:xfrm>
            <a:off x="4661377" y="597550"/>
            <a:ext cx="38913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Old Standard TT"/>
                <a:ea typeface="Old Standard TT"/>
                <a:cs typeface="Old Standard TT"/>
                <a:sym typeface="Old Standard TT"/>
              </a:rPr>
              <a:t>President Barack Obama </a:t>
            </a:r>
            <a:r>
              <a:rPr lang="en">
                <a:latin typeface="Old Standard TT"/>
                <a:ea typeface="Old Standard TT"/>
                <a:cs typeface="Old Standard TT"/>
                <a:sym typeface="Old Standard TT"/>
              </a:rPr>
              <a:t>and </a:t>
            </a:r>
            <a:r>
              <a:rPr lang="en" b="1">
                <a:latin typeface="Old Standard TT"/>
                <a:ea typeface="Old Standard TT"/>
                <a:cs typeface="Old Standard TT"/>
                <a:sym typeface="Old Standard TT"/>
              </a:rPr>
              <a:t>First Lady Michelle Obama </a:t>
            </a:r>
            <a:r>
              <a:rPr lang="en">
                <a:latin typeface="Old Standard TT"/>
                <a:ea typeface="Old Standard TT"/>
                <a:cs typeface="Old Standard TT"/>
                <a:sym typeface="Old Standard TT"/>
              </a:rPr>
              <a:t>with </a:t>
            </a:r>
            <a:r>
              <a:rPr lang="en" b="1">
                <a:latin typeface="Old Standard TT"/>
                <a:ea typeface="Old Standard TT"/>
                <a:cs typeface="Old Standard TT"/>
                <a:sym typeface="Old Standard TT"/>
              </a:rPr>
              <a:t>Mayor Lori Lightfoot</a:t>
            </a:r>
            <a:endParaRPr b="1">
              <a:latin typeface="Old Standard TT"/>
              <a:ea typeface="Old Standard TT"/>
              <a:cs typeface="Old Standard TT"/>
              <a:sym typeface="Old Standard TT"/>
            </a:endParaRPr>
          </a:p>
          <a:p>
            <a:pPr marL="0" lvl="0" indent="0" algn="l" rtl="0">
              <a:spcBef>
                <a:spcPts val="0"/>
              </a:spcBef>
              <a:spcAft>
                <a:spcPts val="0"/>
              </a:spcAft>
              <a:buNone/>
            </a:pPr>
            <a:endParaRPr b="1">
              <a:latin typeface="Old Standard TT"/>
              <a:ea typeface="Old Standard TT"/>
              <a:cs typeface="Old Standard TT"/>
              <a:sym typeface="Old Standard TT"/>
            </a:endParaRPr>
          </a:p>
        </p:txBody>
      </p:sp>
      <p:pic>
        <p:nvPicPr>
          <p:cNvPr id="83" name="Google Shape;83;p16"/>
          <p:cNvPicPr preferRelativeResize="0"/>
          <p:nvPr/>
        </p:nvPicPr>
        <p:blipFill>
          <a:blip r:embed="rId3">
            <a:alphaModFix/>
          </a:blip>
          <a:stretch>
            <a:fillRect/>
          </a:stretch>
        </p:blipFill>
        <p:spPr>
          <a:xfrm>
            <a:off x="4754575" y="1160625"/>
            <a:ext cx="3518526" cy="234567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7"/>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Information Package</a:t>
            </a:r>
            <a:endParaRPr/>
          </a:p>
        </p:txBody>
      </p:sp>
      <p:graphicFrame>
        <p:nvGraphicFramePr>
          <p:cNvPr id="89" name="Google Shape;89;p17"/>
          <p:cNvGraphicFramePr/>
          <p:nvPr/>
        </p:nvGraphicFramePr>
        <p:xfrm>
          <a:off x="1166475" y="1817625"/>
          <a:ext cx="6325575" cy="2340266"/>
        </p:xfrm>
        <a:graphic>
          <a:graphicData uri="http://schemas.openxmlformats.org/drawingml/2006/table">
            <a:tbl>
              <a:tblPr>
                <a:noFill/>
                <a:tableStyleId>{0C89BC87-12B8-4FAF-9682-228891F8F4A7}</a:tableStyleId>
              </a:tblPr>
              <a:tblGrid>
                <a:gridCol w="837450">
                  <a:extLst>
                    <a:ext uri="{9D8B030D-6E8A-4147-A177-3AD203B41FA5}">
                      <a16:colId xmlns:a16="http://schemas.microsoft.com/office/drawing/2014/main" val="20000"/>
                    </a:ext>
                  </a:extLst>
                </a:gridCol>
                <a:gridCol w="694900">
                  <a:extLst>
                    <a:ext uri="{9D8B030D-6E8A-4147-A177-3AD203B41FA5}">
                      <a16:colId xmlns:a16="http://schemas.microsoft.com/office/drawing/2014/main" val="20001"/>
                    </a:ext>
                  </a:extLst>
                </a:gridCol>
                <a:gridCol w="899825">
                  <a:extLst>
                    <a:ext uri="{9D8B030D-6E8A-4147-A177-3AD203B41FA5}">
                      <a16:colId xmlns:a16="http://schemas.microsoft.com/office/drawing/2014/main" val="20002"/>
                    </a:ext>
                  </a:extLst>
                </a:gridCol>
                <a:gridCol w="864250">
                  <a:extLst>
                    <a:ext uri="{9D8B030D-6E8A-4147-A177-3AD203B41FA5}">
                      <a16:colId xmlns:a16="http://schemas.microsoft.com/office/drawing/2014/main" val="20003"/>
                    </a:ext>
                  </a:extLst>
                </a:gridCol>
                <a:gridCol w="917700">
                  <a:extLst>
                    <a:ext uri="{9D8B030D-6E8A-4147-A177-3AD203B41FA5}">
                      <a16:colId xmlns:a16="http://schemas.microsoft.com/office/drawing/2014/main" val="20004"/>
                    </a:ext>
                  </a:extLst>
                </a:gridCol>
                <a:gridCol w="748375">
                  <a:extLst>
                    <a:ext uri="{9D8B030D-6E8A-4147-A177-3AD203B41FA5}">
                      <a16:colId xmlns:a16="http://schemas.microsoft.com/office/drawing/2014/main" val="20005"/>
                    </a:ext>
                  </a:extLst>
                </a:gridCol>
                <a:gridCol w="668175">
                  <a:extLst>
                    <a:ext uri="{9D8B030D-6E8A-4147-A177-3AD203B41FA5}">
                      <a16:colId xmlns:a16="http://schemas.microsoft.com/office/drawing/2014/main" val="20006"/>
                    </a:ext>
                  </a:extLst>
                </a:gridCol>
                <a:gridCol w="694900">
                  <a:extLst>
                    <a:ext uri="{9D8B030D-6E8A-4147-A177-3AD203B41FA5}">
                      <a16:colId xmlns:a16="http://schemas.microsoft.com/office/drawing/2014/main" val="20007"/>
                    </a:ext>
                  </a:extLst>
                </a:gridCol>
              </a:tblGrid>
              <a:tr h="308675">
                <a:tc>
                  <a:txBody>
                    <a:bodyPr/>
                    <a:lstStyle/>
                    <a:p>
                      <a:pPr marL="0" lvl="0" indent="0" algn="ctr" rtl="0">
                        <a:lnSpc>
                          <a:spcPct val="115000"/>
                        </a:lnSpc>
                        <a:spcBef>
                          <a:spcPts val="1200"/>
                        </a:spcBef>
                        <a:spcAft>
                          <a:spcPts val="0"/>
                        </a:spcAft>
                        <a:buNone/>
                      </a:pPr>
                      <a:r>
                        <a:rPr lang="en" sz="1200" b="1">
                          <a:latin typeface="Times New Roman"/>
                          <a:ea typeface="Times New Roman"/>
                          <a:cs typeface="Times New Roman"/>
                          <a:sym typeface="Times New Roman"/>
                        </a:rPr>
                        <a:t>District</a:t>
                      </a:r>
                      <a:endParaRPr sz="1200" b="1">
                        <a:latin typeface="Times New Roman"/>
                        <a:ea typeface="Times New Roman"/>
                        <a:cs typeface="Times New Roman"/>
                        <a:sym typeface="Times New Roman"/>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15000"/>
                        </a:lnSpc>
                        <a:spcBef>
                          <a:spcPts val="1200"/>
                        </a:spcBef>
                        <a:spcAft>
                          <a:spcPts val="0"/>
                        </a:spcAft>
                        <a:buNone/>
                      </a:pPr>
                      <a:r>
                        <a:rPr lang="en" sz="1200" b="1">
                          <a:latin typeface="Times New Roman"/>
                          <a:ea typeface="Times New Roman"/>
                          <a:cs typeface="Times New Roman"/>
                          <a:sym typeface="Times New Roman"/>
                        </a:rPr>
                        <a:t>Date</a:t>
                      </a:r>
                      <a:endParaRPr sz="1200" b="1">
                        <a:latin typeface="Times New Roman"/>
                        <a:ea typeface="Times New Roman"/>
                        <a:cs typeface="Times New Roman"/>
                        <a:sym typeface="Times New Roman"/>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15000"/>
                        </a:lnSpc>
                        <a:spcBef>
                          <a:spcPts val="1200"/>
                        </a:spcBef>
                        <a:spcAft>
                          <a:spcPts val="0"/>
                        </a:spcAft>
                        <a:buNone/>
                      </a:pPr>
                      <a:r>
                        <a:rPr lang="en" sz="1200" b="1">
                          <a:latin typeface="Times New Roman"/>
                          <a:ea typeface="Times New Roman"/>
                          <a:cs typeface="Times New Roman"/>
                          <a:sym typeface="Times New Roman"/>
                        </a:rPr>
                        <a:t>Domestic</a:t>
                      </a:r>
                      <a:endParaRPr sz="1200" b="1">
                        <a:latin typeface="Times New Roman"/>
                        <a:ea typeface="Times New Roman"/>
                        <a:cs typeface="Times New Roman"/>
                        <a:sym typeface="Times New Roman"/>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15000"/>
                        </a:lnSpc>
                        <a:spcBef>
                          <a:spcPts val="1200"/>
                        </a:spcBef>
                        <a:spcAft>
                          <a:spcPts val="0"/>
                        </a:spcAft>
                        <a:buNone/>
                      </a:pPr>
                      <a:r>
                        <a:rPr lang="en" sz="1200" b="1">
                          <a:latin typeface="Times New Roman"/>
                          <a:ea typeface="Times New Roman"/>
                          <a:cs typeface="Times New Roman"/>
                          <a:sym typeface="Times New Roman"/>
                        </a:rPr>
                        <a:t>Primary Type</a:t>
                      </a:r>
                      <a:endParaRPr sz="1200" b="1">
                        <a:latin typeface="Times New Roman"/>
                        <a:ea typeface="Times New Roman"/>
                        <a:cs typeface="Times New Roman"/>
                        <a:sym typeface="Times New Roman"/>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0"/>
                        </a:spcAft>
                        <a:buNone/>
                      </a:pPr>
                      <a:r>
                        <a:rPr lang="en" sz="1200">
                          <a:latin typeface="Times New Roman"/>
                          <a:ea typeface="Times New Roman"/>
                          <a:cs typeface="Times New Roman"/>
                          <a:sym typeface="Times New Roman"/>
                        </a:rPr>
                        <a:t>  </a:t>
                      </a:r>
                      <a:r>
                        <a:rPr lang="en" sz="1200" b="1">
                          <a:latin typeface="Times New Roman"/>
                          <a:ea typeface="Times New Roman"/>
                          <a:cs typeface="Times New Roman"/>
                          <a:sym typeface="Times New Roman"/>
                        </a:rPr>
                        <a:t>Location Description</a:t>
                      </a:r>
                      <a:endParaRPr sz="1200" b="1">
                        <a:latin typeface="Times New Roman"/>
                        <a:ea typeface="Times New Roman"/>
                        <a:cs typeface="Times New Roman"/>
                        <a:sym typeface="Times New Roman"/>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15000"/>
                        </a:lnSpc>
                        <a:spcBef>
                          <a:spcPts val="1200"/>
                        </a:spcBef>
                        <a:spcAft>
                          <a:spcPts val="0"/>
                        </a:spcAft>
                        <a:buNone/>
                      </a:pPr>
                      <a:r>
                        <a:rPr lang="en" sz="1200" b="1">
                          <a:latin typeface="Times New Roman"/>
                          <a:ea typeface="Times New Roman"/>
                          <a:cs typeface="Times New Roman"/>
                          <a:sym typeface="Times New Roman"/>
                        </a:rPr>
                        <a:t>Case Number</a:t>
                      </a:r>
                      <a:endParaRPr sz="1200" b="1">
                        <a:latin typeface="Times New Roman"/>
                        <a:ea typeface="Times New Roman"/>
                        <a:cs typeface="Times New Roman"/>
                        <a:sym typeface="Times New Roman"/>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15000"/>
                        </a:lnSpc>
                        <a:spcBef>
                          <a:spcPts val="1200"/>
                        </a:spcBef>
                        <a:spcAft>
                          <a:spcPts val="0"/>
                        </a:spcAft>
                        <a:buNone/>
                      </a:pPr>
                      <a:r>
                        <a:rPr lang="en" sz="1200" b="1">
                          <a:latin typeface="Times New Roman"/>
                          <a:ea typeface="Times New Roman"/>
                          <a:cs typeface="Times New Roman"/>
                          <a:sym typeface="Times New Roman"/>
                        </a:rPr>
                        <a:t>Block</a:t>
                      </a:r>
                      <a:endParaRPr sz="1200" b="1">
                        <a:latin typeface="Times New Roman"/>
                        <a:ea typeface="Times New Roman"/>
                        <a:cs typeface="Times New Roman"/>
                        <a:sym typeface="Times New Roman"/>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15000"/>
                        </a:lnSpc>
                        <a:spcBef>
                          <a:spcPts val="1200"/>
                        </a:spcBef>
                        <a:spcAft>
                          <a:spcPts val="0"/>
                        </a:spcAft>
                        <a:buNone/>
                      </a:pPr>
                      <a:r>
                        <a:rPr lang="en" sz="1200" b="1">
                          <a:latin typeface="Times New Roman"/>
                          <a:ea typeface="Times New Roman"/>
                          <a:cs typeface="Times New Roman"/>
                          <a:sym typeface="Times New Roman"/>
                        </a:rPr>
                        <a:t>Arrest</a:t>
                      </a:r>
                      <a:endParaRPr sz="1200" b="1">
                        <a:latin typeface="Times New Roman"/>
                        <a:ea typeface="Times New Roman"/>
                        <a:cs typeface="Times New Roman"/>
                        <a:sym typeface="Times New Roman"/>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677675">
                <a:tc>
                  <a:txBody>
                    <a:bodyPr/>
                    <a:lstStyle/>
                    <a:p>
                      <a:pPr marL="0" lvl="0" indent="0" algn="ctr" rtl="0">
                        <a:lnSpc>
                          <a:spcPct val="115000"/>
                        </a:lnSpc>
                        <a:spcBef>
                          <a:spcPts val="1200"/>
                        </a:spcBef>
                        <a:spcAft>
                          <a:spcPts val="0"/>
                        </a:spcAft>
                        <a:buNone/>
                      </a:pPr>
                      <a:r>
                        <a:rPr lang="en" sz="1200">
                          <a:latin typeface="Times New Roman"/>
                          <a:ea typeface="Times New Roman"/>
                          <a:cs typeface="Times New Roman"/>
                          <a:sym typeface="Times New Roman"/>
                        </a:rPr>
                        <a:t>District No.</a:t>
                      </a:r>
                      <a:endParaRPr sz="1200">
                        <a:latin typeface="Times New Roman"/>
                        <a:ea typeface="Times New Roman"/>
                        <a:cs typeface="Times New Roman"/>
                        <a:sym typeface="Times New Roman"/>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15000"/>
                        </a:lnSpc>
                        <a:spcBef>
                          <a:spcPts val="1200"/>
                        </a:spcBef>
                        <a:spcAft>
                          <a:spcPts val="0"/>
                        </a:spcAft>
                        <a:buNone/>
                      </a:pPr>
                      <a:r>
                        <a:rPr lang="en" sz="1200">
                          <a:latin typeface="Times New Roman"/>
                          <a:ea typeface="Times New Roman"/>
                          <a:cs typeface="Times New Roman"/>
                          <a:sym typeface="Times New Roman"/>
                        </a:rPr>
                        <a:t>Year</a:t>
                      </a:r>
                      <a:endParaRPr sz="1200">
                        <a:latin typeface="Times New Roman"/>
                        <a:ea typeface="Times New Roman"/>
                        <a:cs typeface="Times New Roman"/>
                        <a:sym typeface="Times New Roman"/>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15000"/>
                        </a:lnSpc>
                        <a:spcBef>
                          <a:spcPts val="1200"/>
                        </a:spcBef>
                        <a:spcAft>
                          <a:spcPts val="0"/>
                        </a:spcAft>
                        <a:buNone/>
                      </a:pPr>
                      <a:r>
                        <a:rPr lang="en" sz="1200">
                          <a:latin typeface="Times New Roman"/>
                          <a:ea typeface="Times New Roman"/>
                          <a:cs typeface="Times New Roman"/>
                          <a:sym typeface="Times New Roman"/>
                        </a:rPr>
                        <a:t>Domestic</a:t>
                      </a:r>
                      <a:endParaRPr sz="1200">
                        <a:latin typeface="Times New Roman"/>
                        <a:ea typeface="Times New Roman"/>
                        <a:cs typeface="Times New Roman"/>
                        <a:sym typeface="Times New Roman"/>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15000"/>
                        </a:lnSpc>
                        <a:spcBef>
                          <a:spcPts val="1200"/>
                        </a:spcBef>
                        <a:spcAft>
                          <a:spcPts val="0"/>
                        </a:spcAft>
                        <a:buNone/>
                      </a:pPr>
                      <a:r>
                        <a:rPr lang="en" sz="1200">
                          <a:latin typeface="Times New Roman"/>
                          <a:ea typeface="Times New Roman"/>
                          <a:cs typeface="Times New Roman"/>
                          <a:sym typeface="Times New Roman"/>
                        </a:rPr>
                        <a:t>Primary Type</a:t>
                      </a:r>
                      <a:endParaRPr sz="1200">
                        <a:latin typeface="Times New Roman"/>
                        <a:ea typeface="Times New Roman"/>
                        <a:cs typeface="Times New Roman"/>
                        <a:sym typeface="Times New Roman"/>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15000"/>
                        </a:lnSpc>
                        <a:spcBef>
                          <a:spcPts val="1200"/>
                        </a:spcBef>
                        <a:spcAft>
                          <a:spcPts val="0"/>
                        </a:spcAft>
                        <a:buNone/>
                      </a:pPr>
                      <a:r>
                        <a:rPr lang="en" sz="1200">
                          <a:latin typeface="Times New Roman"/>
                          <a:ea typeface="Times New Roman"/>
                          <a:cs typeface="Times New Roman"/>
                          <a:sym typeface="Times New Roman"/>
                        </a:rPr>
                        <a:t>Location Description</a:t>
                      </a:r>
                      <a:endParaRPr sz="1200">
                        <a:latin typeface="Times New Roman"/>
                        <a:ea typeface="Times New Roman"/>
                        <a:cs typeface="Times New Roman"/>
                        <a:sym typeface="Times New Roman"/>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15000"/>
                        </a:lnSpc>
                        <a:spcBef>
                          <a:spcPts val="1200"/>
                        </a:spcBef>
                        <a:spcAft>
                          <a:spcPts val="0"/>
                        </a:spcAft>
                        <a:buNone/>
                      </a:pPr>
                      <a:r>
                        <a:rPr lang="en" sz="1200">
                          <a:latin typeface="Times New Roman"/>
                          <a:ea typeface="Times New Roman"/>
                          <a:cs typeface="Times New Roman"/>
                          <a:sym typeface="Times New Roman"/>
                        </a:rPr>
                        <a:t>Case Number</a:t>
                      </a:r>
                      <a:endParaRPr sz="1200">
                        <a:latin typeface="Times New Roman"/>
                        <a:ea typeface="Times New Roman"/>
                        <a:cs typeface="Times New Roman"/>
                        <a:sym typeface="Times New Roman"/>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15000"/>
                        </a:lnSpc>
                        <a:spcBef>
                          <a:spcPts val="1200"/>
                        </a:spcBef>
                        <a:spcAft>
                          <a:spcPts val="0"/>
                        </a:spcAft>
                        <a:buNone/>
                      </a:pPr>
                      <a:r>
                        <a:rPr lang="en" sz="1200">
                          <a:latin typeface="Times New Roman"/>
                          <a:ea typeface="Times New Roman"/>
                          <a:cs typeface="Times New Roman"/>
                          <a:sym typeface="Times New Roman"/>
                        </a:rPr>
                        <a:t>Block</a:t>
                      </a:r>
                      <a:endParaRPr sz="1200">
                        <a:latin typeface="Times New Roman"/>
                        <a:ea typeface="Times New Roman"/>
                        <a:cs typeface="Times New Roman"/>
                        <a:sym typeface="Times New Roman"/>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15000"/>
                        </a:lnSpc>
                        <a:spcBef>
                          <a:spcPts val="1200"/>
                        </a:spcBef>
                        <a:spcAft>
                          <a:spcPts val="0"/>
                        </a:spcAft>
                        <a:buNone/>
                      </a:pPr>
                      <a:r>
                        <a:rPr lang="en" sz="1200">
                          <a:latin typeface="Times New Roman"/>
                          <a:ea typeface="Times New Roman"/>
                          <a:cs typeface="Times New Roman"/>
                          <a:sym typeface="Times New Roman"/>
                        </a:rPr>
                        <a:t>Arrest</a:t>
                      </a:r>
                      <a:endParaRPr sz="1200">
                        <a:latin typeface="Times New Roman"/>
                        <a:ea typeface="Times New Roman"/>
                        <a:cs typeface="Times New Roman"/>
                        <a:sym typeface="Times New Roman"/>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489425">
                <a:tc>
                  <a:txBody>
                    <a:bodyPr/>
                    <a:lstStyle/>
                    <a:p>
                      <a:pPr marL="0" lvl="0" indent="0" algn="ctr" rtl="0">
                        <a:lnSpc>
                          <a:spcPct val="115000"/>
                        </a:lnSpc>
                        <a:spcBef>
                          <a:spcPts val="1200"/>
                        </a:spcBef>
                        <a:spcAft>
                          <a:spcPts val="0"/>
                        </a:spcAft>
                        <a:buNone/>
                      </a:pPr>
                      <a:r>
                        <a:rPr lang="en" sz="1200">
                          <a:latin typeface="Times New Roman"/>
                          <a:ea typeface="Times New Roman"/>
                          <a:cs typeface="Times New Roman"/>
                          <a:sym typeface="Times New Roman"/>
                        </a:rPr>
                        <a:t>District</a:t>
                      </a:r>
                      <a:endParaRPr sz="1200">
                        <a:latin typeface="Times New Roman"/>
                        <a:ea typeface="Times New Roman"/>
                        <a:cs typeface="Times New Roman"/>
                        <a:sym typeface="Times New Roman"/>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15000"/>
                        </a:lnSpc>
                        <a:spcBef>
                          <a:spcPts val="1200"/>
                        </a:spcBef>
                        <a:spcAft>
                          <a:spcPts val="0"/>
                        </a:spcAft>
                        <a:buNone/>
                      </a:pPr>
                      <a:r>
                        <a:rPr lang="en" sz="1200">
                          <a:latin typeface="Times New Roman"/>
                          <a:ea typeface="Times New Roman"/>
                          <a:cs typeface="Times New Roman"/>
                          <a:sym typeface="Times New Roman"/>
                        </a:rPr>
                        <a:t>Month</a:t>
                      </a:r>
                      <a:endParaRPr sz="1200">
                        <a:latin typeface="Times New Roman"/>
                        <a:ea typeface="Times New Roman"/>
                        <a:cs typeface="Times New Roman"/>
                        <a:sym typeface="Times New Roman"/>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15000"/>
                        </a:lnSpc>
                        <a:spcBef>
                          <a:spcPts val="1200"/>
                        </a:spcBef>
                        <a:spcAft>
                          <a:spcPts val="0"/>
                        </a:spcAft>
                        <a:buNone/>
                      </a:pPr>
                      <a:r>
                        <a:rPr lang="en" sz="1200">
                          <a:latin typeface="Times New Roman"/>
                          <a:ea typeface="Times New Roman"/>
                          <a:cs typeface="Times New Roman"/>
                          <a:sym typeface="Times New Roman"/>
                        </a:rPr>
                        <a:t> </a:t>
                      </a:r>
                      <a:endParaRPr sz="1200">
                        <a:latin typeface="Times New Roman"/>
                        <a:ea typeface="Times New Roman"/>
                        <a:cs typeface="Times New Roman"/>
                        <a:sym typeface="Times New Roman"/>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15000"/>
                        </a:lnSpc>
                        <a:spcBef>
                          <a:spcPts val="1200"/>
                        </a:spcBef>
                        <a:spcAft>
                          <a:spcPts val="0"/>
                        </a:spcAft>
                        <a:buNone/>
                      </a:pPr>
                      <a:r>
                        <a:rPr lang="en" sz="1200">
                          <a:latin typeface="Times New Roman"/>
                          <a:ea typeface="Times New Roman"/>
                          <a:cs typeface="Times New Roman"/>
                          <a:sym typeface="Times New Roman"/>
                        </a:rPr>
                        <a:t> </a:t>
                      </a:r>
                      <a:endParaRPr sz="1200">
                        <a:latin typeface="Times New Roman"/>
                        <a:ea typeface="Times New Roman"/>
                        <a:cs typeface="Times New Roman"/>
                        <a:sym typeface="Times New Roman"/>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15000"/>
                        </a:lnSpc>
                        <a:spcBef>
                          <a:spcPts val="1200"/>
                        </a:spcBef>
                        <a:spcAft>
                          <a:spcPts val="0"/>
                        </a:spcAft>
                        <a:buNone/>
                      </a:pPr>
                      <a:r>
                        <a:rPr lang="en" sz="1200">
                          <a:latin typeface="Times New Roman"/>
                          <a:ea typeface="Times New Roman"/>
                          <a:cs typeface="Times New Roman"/>
                          <a:sym typeface="Times New Roman"/>
                        </a:rPr>
                        <a:t> </a:t>
                      </a:r>
                      <a:endParaRPr sz="1200">
                        <a:latin typeface="Times New Roman"/>
                        <a:ea typeface="Times New Roman"/>
                        <a:cs typeface="Times New Roman"/>
                        <a:sym typeface="Times New Roman"/>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15000"/>
                        </a:lnSpc>
                        <a:spcBef>
                          <a:spcPts val="1200"/>
                        </a:spcBef>
                        <a:spcAft>
                          <a:spcPts val="0"/>
                        </a:spcAft>
                        <a:buNone/>
                      </a:pPr>
                      <a:r>
                        <a:rPr lang="en" sz="1200">
                          <a:latin typeface="Times New Roman"/>
                          <a:ea typeface="Times New Roman"/>
                          <a:cs typeface="Times New Roman"/>
                          <a:sym typeface="Times New Roman"/>
                        </a:rPr>
                        <a:t> </a:t>
                      </a:r>
                      <a:endParaRPr sz="1200">
                        <a:latin typeface="Times New Roman"/>
                        <a:ea typeface="Times New Roman"/>
                        <a:cs typeface="Times New Roman"/>
                        <a:sym typeface="Times New Roman"/>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15000"/>
                        </a:lnSpc>
                        <a:spcBef>
                          <a:spcPts val="1200"/>
                        </a:spcBef>
                        <a:spcAft>
                          <a:spcPts val="0"/>
                        </a:spcAft>
                        <a:buNone/>
                      </a:pPr>
                      <a:r>
                        <a:rPr lang="en" sz="1200">
                          <a:latin typeface="Times New Roman"/>
                          <a:ea typeface="Times New Roman"/>
                          <a:cs typeface="Times New Roman"/>
                          <a:sym typeface="Times New Roman"/>
                        </a:rPr>
                        <a:t> </a:t>
                      </a:r>
                      <a:endParaRPr sz="1200">
                        <a:latin typeface="Times New Roman"/>
                        <a:ea typeface="Times New Roman"/>
                        <a:cs typeface="Times New Roman"/>
                        <a:sym typeface="Times New Roman"/>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15000"/>
                        </a:lnSpc>
                        <a:spcBef>
                          <a:spcPts val="1200"/>
                        </a:spcBef>
                        <a:spcAft>
                          <a:spcPts val="0"/>
                        </a:spcAft>
                        <a:buNone/>
                      </a:pPr>
                      <a:r>
                        <a:rPr lang="en" sz="1200">
                          <a:latin typeface="Old Standard TT"/>
                          <a:ea typeface="Old Standard TT"/>
                          <a:cs typeface="Old Standard TT"/>
                          <a:sym typeface="Old Standard TT"/>
                        </a:rPr>
                        <a:t> </a:t>
                      </a:r>
                      <a:endParaRPr sz="1200">
                        <a:latin typeface="Old Standard TT"/>
                        <a:ea typeface="Old Standard TT"/>
                        <a:cs typeface="Old Standard TT"/>
                        <a:sym typeface="Old Standard TT"/>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489425">
                <a:tc gridSpan="8">
                  <a:txBody>
                    <a:bodyPr/>
                    <a:lstStyle/>
                    <a:p>
                      <a:pPr marL="0" lvl="0" indent="0" algn="l" rtl="0">
                        <a:lnSpc>
                          <a:spcPct val="115000"/>
                        </a:lnSpc>
                        <a:spcBef>
                          <a:spcPts val="1200"/>
                        </a:spcBef>
                        <a:spcAft>
                          <a:spcPts val="0"/>
                        </a:spcAft>
                        <a:buNone/>
                      </a:pPr>
                      <a:r>
                        <a:rPr lang="en" sz="1200" b="1">
                          <a:latin typeface="Times New Roman"/>
                          <a:ea typeface="Times New Roman"/>
                          <a:cs typeface="Times New Roman"/>
                          <a:sym typeface="Times New Roman"/>
                        </a:rPr>
                        <a:t>Facts: </a:t>
                      </a:r>
                      <a:r>
                        <a:rPr lang="en" sz="1200">
                          <a:latin typeface="Times New Roman"/>
                          <a:ea typeface="Times New Roman"/>
                          <a:cs typeface="Times New Roman"/>
                          <a:sym typeface="Times New Roman"/>
                        </a:rPr>
                        <a:t>Unemployment rate, poverty rate, crime count per district, crime count per month, crime count per primary type, arrest % per primary type, arrest % per district</a:t>
                      </a:r>
                      <a:endParaRPr sz="1200">
                        <a:latin typeface="Times New Roman"/>
                        <a:ea typeface="Times New Roman"/>
                        <a:cs typeface="Times New Roman"/>
                        <a:sym typeface="Times New Roman"/>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3"/>
                  </a:ext>
                </a:extLst>
              </a:tr>
            </a:tbl>
          </a:graphicData>
        </a:graphic>
      </p:graphicFrame>
      <p:sp>
        <p:nvSpPr>
          <p:cNvPr id="90" name="Google Shape;90;p17"/>
          <p:cNvSpPr txBox="1"/>
          <p:nvPr/>
        </p:nvSpPr>
        <p:spPr>
          <a:xfrm>
            <a:off x="2862525" y="1253275"/>
            <a:ext cx="26391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b="1" i="1" u="sng">
                <a:latin typeface="Times New Roman"/>
                <a:ea typeface="Times New Roman"/>
                <a:cs typeface="Times New Roman"/>
                <a:sym typeface="Times New Roman"/>
              </a:rPr>
              <a:t>Information Subject</a:t>
            </a:r>
            <a:r>
              <a:rPr lang="en" sz="1200" b="1" i="1">
                <a:latin typeface="Times New Roman"/>
                <a:ea typeface="Times New Roman"/>
                <a:cs typeface="Times New Roman"/>
                <a:sym typeface="Times New Roman"/>
              </a:rPr>
              <a:t>: </a:t>
            </a:r>
            <a:r>
              <a:rPr lang="en" sz="1200">
                <a:latin typeface="Times New Roman"/>
                <a:ea typeface="Times New Roman"/>
                <a:cs typeface="Times New Roman"/>
                <a:sym typeface="Times New Roman"/>
              </a:rPr>
              <a:t>Crime in Chicago</a:t>
            </a:r>
            <a:endParaRPr sz="1200">
              <a:latin typeface="Times New Roman"/>
              <a:ea typeface="Times New Roman"/>
              <a:cs typeface="Times New Roman"/>
              <a:sym typeface="Times New Roman"/>
            </a:endParaRPr>
          </a:p>
        </p:txBody>
      </p:sp>
      <p:sp>
        <p:nvSpPr>
          <p:cNvPr id="91" name="Google Shape;91;p17"/>
          <p:cNvSpPr txBox="1"/>
          <p:nvPr/>
        </p:nvSpPr>
        <p:spPr>
          <a:xfrm>
            <a:off x="1166475" y="1483400"/>
            <a:ext cx="9372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b="1">
                <a:latin typeface="Times New Roman"/>
                <a:ea typeface="Times New Roman"/>
                <a:cs typeface="Times New Roman"/>
                <a:sym typeface="Times New Roman"/>
              </a:rPr>
              <a:t>Dimensions</a:t>
            </a:r>
            <a:endParaRPr sz="1200">
              <a:latin typeface="Times New Roman"/>
              <a:ea typeface="Times New Roman"/>
              <a:cs typeface="Times New Roman"/>
              <a:sym typeface="Times New Roman"/>
            </a:endParaRPr>
          </a:p>
        </p:txBody>
      </p:sp>
      <p:sp>
        <p:nvSpPr>
          <p:cNvPr id="92" name="Google Shape;92;p17"/>
          <p:cNvSpPr txBox="1"/>
          <p:nvPr/>
        </p:nvSpPr>
        <p:spPr>
          <a:xfrm rot="-5400000">
            <a:off x="479550" y="2529800"/>
            <a:ext cx="9372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b="1">
                <a:latin typeface="Times New Roman"/>
                <a:ea typeface="Times New Roman"/>
                <a:cs typeface="Times New Roman"/>
                <a:sym typeface="Times New Roman"/>
              </a:rPr>
              <a:t>Categories</a:t>
            </a:r>
            <a:endParaRPr sz="1200">
              <a:latin typeface="Times New Roman"/>
              <a:ea typeface="Times New Roman"/>
              <a:cs typeface="Times New Roman"/>
              <a:sym typeface="Times New Roman"/>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8"/>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Data Warehouse Tool Workflow</a:t>
            </a:r>
            <a:endParaRPr/>
          </a:p>
        </p:txBody>
      </p:sp>
      <p:pic>
        <p:nvPicPr>
          <p:cNvPr id="98" name="Google Shape;98;p18"/>
          <p:cNvPicPr preferRelativeResize="0"/>
          <p:nvPr/>
        </p:nvPicPr>
        <p:blipFill>
          <a:blip r:embed="rId3">
            <a:alphaModFix/>
          </a:blip>
          <a:stretch>
            <a:fillRect/>
          </a:stretch>
        </p:blipFill>
        <p:spPr>
          <a:xfrm>
            <a:off x="451950" y="2000413"/>
            <a:ext cx="1276580" cy="1481426"/>
          </a:xfrm>
          <a:prstGeom prst="rect">
            <a:avLst/>
          </a:prstGeom>
          <a:noFill/>
          <a:ln>
            <a:noFill/>
          </a:ln>
        </p:spPr>
      </p:pic>
      <p:pic>
        <p:nvPicPr>
          <p:cNvPr id="99" name="Google Shape;99;p18"/>
          <p:cNvPicPr preferRelativeResize="0"/>
          <p:nvPr/>
        </p:nvPicPr>
        <p:blipFill>
          <a:blip r:embed="rId4">
            <a:alphaModFix/>
          </a:blip>
          <a:stretch>
            <a:fillRect/>
          </a:stretch>
        </p:blipFill>
        <p:spPr>
          <a:xfrm>
            <a:off x="2971414" y="3400747"/>
            <a:ext cx="1292549" cy="1200029"/>
          </a:xfrm>
          <a:prstGeom prst="rect">
            <a:avLst/>
          </a:prstGeom>
          <a:noFill/>
          <a:ln>
            <a:noFill/>
          </a:ln>
        </p:spPr>
      </p:pic>
      <p:pic>
        <p:nvPicPr>
          <p:cNvPr id="100" name="Google Shape;100;p18"/>
          <p:cNvPicPr preferRelativeResize="0"/>
          <p:nvPr/>
        </p:nvPicPr>
        <p:blipFill>
          <a:blip r:embed="rId5">
            <a:alphaModFix/>
          </a:blip>
          <a:stretch>
            <a:fillRect/>
          </a:stretch>
        </p:blipFill>
        <p:spPr>
          <a:xfrm>
            <a:off x="3057352" y="1198716"/>
            <a:ext cx="1120675" cy="1135033"/>
          </a:xfrm>
          <a:prstGeom prst="rect">
            <a:avLst/>
          </a:prstGeom>
          <a:noFill/>
          <a:ln>
            <a:noFill/>
          </a:ln>
        </p:spPr>
      </p:pic>
      <p:pic>
        <p:nvPicPr>
          <p:cNvPr id="101" name="Google Shape;101;p18"/>
          <p:cNvPicPr preferRelativeResize="0"/>
          <p:nvPr/>
        </p:nvPicPr>
        <p:blipFill>
          <a:blip r:embed="rId6">
            <a:alphaModFix/>
          </a:blip>
          <a:stretch>
            <a:fillRect/>
          </a:stretch>
        </p:blipFill>
        <p:spPr>
          <a:xfrm>
            <a:off x="5291900" y="2000413"/>
            <a:ext cx="1224750" cy="1481426"/>
          </a:xfrm>
          <a:prstGeom prst="rect">
            <a:avLst/>
          </a:prstGeom>
          <a:noFill/>
          <a:ln>
            <a:noFill/>
          </a:ln>
        </p:spPr>
      </p:pic>
      <p:pic>
        <p:nvPicPr>
          <p:cNvPr id="102" name="Google Shape;102;p18"/>
          <p:cNvPicPr preferRelativeResize="0"/>
          <p:nvPr/>
        </p:nvPicPr>
        <p:blipFill>
          <a:blip r:embed="rId7">
            <a:alphaModFix/>
          </a:blip>
          <a:stretch>
            <a:fillRect/>
          </a:stretch>
        </p:blipFill>
        <p:spPr>
          <a:xfrm>
            <a:off x="7564750" y="2118150"/>
            <a:ext cx="1342401" cy="1246000"/>
          </a:xfrm>
          <a:prstGeom prst="rect">
            <a:avLst/>
          </a:prstGeom>
          <a:noFill/>
          <a:ln>
            <a:noFill/>
          </a:ln>
        </p:spPr>
      </p:pic>
      <p:cxnSp>
        <p:nvCxnSpPr>
          <p:cNvPr id="103" name="Google Shape;103;p18"/>
          <p:cNvCxnSpPr/>
          <p:nvPr/>
        </p:nvCxnSpPr>
        <p:spPr>
          <a:xfrm>
            <a:off x="1728524" y="2741138"/>
            <a:ext cx="1012200" cy="15300"/>
          </a:xfrm>
          <a:prstGeom prst="straightConnector1">
            <a:avLst/>
          </a:prstGeom>
          <a:noFill/>
          <a:ln w="76200" cap="flat" cmpd="sng">
            <a:solidFill>
              <a:schemeClr val="dk2"/>
            </a:solidFill>
            <a:prstDash val="solid"/>
            <a:round/>
            <a:headEnd type="none" w="med" len="med"/>
            <a:tailEnd type="triangle" w="med" len="med"/>
          </a:ln>
        </p:spPr>
      </p:cxnSp>
      <p:cxnSp>
        <p:nvCxnSpPr>
          <p:cNvPr id="104" name="Google Shape;104;p18"/>
          <p:cNvCxnSpPr>
            <a:endCxn id="101" idx="1"/>
          </p:cNvCxnSpPr>
          <p:nvPr/>
        </p:nvCxnSpPr>
        <p:spPr>
          <a:xfrm>
            <a:off x="4383500" y="2741125"/>
            <a:ext cx="908400" cy="0"/>
          </a:xfrm>
          <a:prstGeom prst="straightConnector1">
            <a:avLst/>
          </a:prstGeom>
          <a:noFill/>
          <a:ln w="76200" cap="flat" cmpd="sng">
            <a:solidFill>
              <a:schemeClr val="dk2"/>
            </a:solidFill>
            <a:prstDash val="solid"/>
            <a:round/>
            <a:headEnd type="none" w="med" len="med"/>
            <a:tailEnd type="triangle" w="med" len="med"/>
          </a:ln>
        </p:spPr>
      </p:cxnSp>
      <p:cxnSp>
        <p:nvCxnSpPr>
          <p:cNvPr id="105" name="Google Shape;105;p18"/>
          <p:cNvCxnSpPr>
            <a:endCxn id="102" idx="1"/>
          </p:cNvCxnSpPr>
          <p:nvPr/>
        </p:nvCxnSpPr>
        <p:spPr>
          <a:xfrm rot="10800000" flipH="1">
            <a:off x="6516550" y="2741150"/>
            <a:ext cx="1048200" cy="7800"/>
          </a:xfrm>
          <a:prstGeom prst="straightConnector1">
            <a:avLst/>
          </a:prstGeom>
          <a:noFill/>
          <a:ln w="76200" cap="flat" cmpd="sng">
            <a:solidFill>
              <a:schemeClr val="dk2"/>
            </a:solidFill>
            <a:prstDash val="solid"/>
            <a:round/>
            <a:headEnd type="none" w="med" len="med"/>
            <a:tailEnd type="triangle" w="med" len="med"/>
          </a:ln>
        </p:spPr>
      </p:cxnSp>
      <p:sp>
        <p:nvSpPr>
          <p:cNvPr id="106" name="Google Shape;106;p18"/>
          <p:cNvSpPr/>
          <p:nvPr/>
        </p:nvSpPr>
        <p:spPr>
          <a:xfrm>
            <a:off x="3254010" y="2571750"/>
            <a:ext cx="616200" cy="591000"/>
          </a:xfrm>
          <a:prstGeom prst="mathPlus">
            <a:avLst>
              <a:gd name="adj1" fmla="val 2352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19"/>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Our ETL Process</a:t>
            </a:r>
            <a:endParaRPr/>
          </a:p>
        </p:txBody>
      </p:sp>
      <p:sp>
        <p:nvSpPr>
          <p:cNvPr id="112" name="Google Shape;112;p19"/>
          <p:cNvSpPr txBox="1">
            <a:spLocks noGrp="1"/>
          </p:cNvSpPr>
          <p:nvPr>
            <p:ph type="body" idx="1"/>
          </p:nvPr>
        </p:nvSpPr>
        <p:spPr>
          <a:xfrm>
            <a:off x="311700" y="1460000"/>
            <a:ext cx="4100100" cy="2710200"/>
          </a:xfrm>
          <a:prstGeom prst="rect">
            <a:avLst/>
          </a:prstGeom>
        </p:spPr>
        <p:txBody>
          <a:bodyPr spcFirstLastPara="1" wrap="square" lIns="91425" tIns="91425" rIns="91425" bIns="91425" anchor="t" anchorCtr="0">
            <a:normAutofit/>
          </a:bodyPr>
          <a:lstStyle/>
          <a:p>
            <a:pPr marL="457200" lvl="0" indent="-342900" algn="l" rtl="0">
              <a:lnSpc>
                <a:spcPct val="150000"/>
              </a:lnSpc>
              <a:spcBef>
                <a:spcPts val="0"/>
              </a:spcBef>
              <a:spcAft>
                <a:spcPts val="0"/>
              </a:spcAft>
              <a:buSzPts val="1800"/>
              <a:buChar char="●"/>
            </a:pPr>
            <a:r>
              <a:rPr lang="en"/>
              <a:t>Load appropriate packages</a:t>
            </a:r>
            <a:endParaRPr/>
          </a:p>
          <a:p>
            <a:pPr marL="457200" lvl="0" indent="-342900" algn="l" rtl="0">
              <a:lnSpc>
                <a:spcPct val="150000"/>
              </a:lnSpc>
              <a:spcBef>
                <a:spcPts val="0"/>
              </a:spcBef>
              <a:spcAft>
                <a:spcPts val="0"/>
              </a:spcAft>
              <a:buSzPts val="1800"/>
              <a:buChar char="●"/>
            </a:pPr>
            <a:r>
              <a:rPr lang="en"/>
              <a:t>Assign working directory to the file path that has our source files</a:t>
            </a:r>
            <a:endParaRPr/>
          </a:p>
          <a:p>
            <a:pPr marL="457200" lvl="0" indent="-342900" algn="l" rtl="0">
              <a:lnSpc>
                <a:spcPct val="150000"/>
              </a:lnSpc>
              <a:spcBef>
                <a:spcPts val="0"/>
              </a:spcBef>
              <a:spcAft>
                <a:spcPts val="0"/>
              </a:spcAft>
              <a:buSzPts val="1800"/>
              <a:buChar char="●"/>
            </a:pPr>
            <a:r>
              <a:rPr lang="en"/>
              <a:t>Create ‘crime’ variable that holds the main/largest source file data</a:t>
            </a:r>
            <a:endParaRPr/>
          </a:p>
        </p:txBody>
      </p:sp>
      <p:pic>
        <p:nvPicPr>
          <p:cNvPr id="113" name="Google Shape;113;p19"/>
          <p:cNvPicPr preferRelativeResize="0"/>
          <p:nvPr/>
        </p:nvPicPr>
        <p:blipFill rotWithShape="1">
          <a:blip r:embed="rId3">
            <a:alphaModFix/>
          </a:blip>
          <a:srcRect r="63231" b="44162"/>
          <a:stretch/>
        </p:blipFill>
        <p:spPr>
          <a:xfrm>
            <a:off x="4631950" y="1133175"/>
            <a:ext cx="3960673" cy="31543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20"/>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Our ETL Process</a:t>
            </a:r>
            <a:endParaRPr/>
          </a:p>
        </p:txBody>
      </p:sp>
      <p:pic>
        <p:nvPicPr>
          <p:cNvPr id="119" name="Google Shape;119;p20"/>
          <p:cNvPicPr preferRelativeResize="0"/>
          <p:nvPr/>
        </p:nvPicPr>
        <p:blipFill>
          <a:blip r:embed="rId3">
            <a:alphaModFix/>
          </a:blip>
          <a:stretch>
            <a:fillRect/>
          </a:stretch>
        </p:blipFill>
        <p:spPr>
          <a:xfrm>
            <a:off x="883625" y="1309098"/>
            <a:ext cx="7376726" cy="2187576"/>
          </a:xfrm>
          <a:prstGeom prst="rect">
            <a:avLst/>
          </a:prstGeom>
          <a:noFill/>
          <a:ln>
            <a:noFill/>
          </a:ln>
        </p:spPr>
      </p:pic>
      <p:sp>
        <p:nvSpPr>
          <p:cNvPr id="120" name="Google Shape;120;p20"/>
          <p:cNvSpPr txBox="1"/>
          <p:nvPr/>
        </p:nvSpPr>
        <p:spPr>
          <a:xfrm>
            <a:off x="618750" y="3747550"/>
            <a:ext cx="7813800" cy="1015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u="sng">
                <a:latin typeface="Old Standard TT"/>
                <a:ea typeface="Old Standard TT"/>
                <a:cs typeface="Old Standard TT"/>
                <a:sym typeface="Old Standard TT"/>
              </a:rPr>
              <a:t>Modify the crime dataset</a:t>
            </a:r>
            <a:endParaRPr sz="1800" u="sng">
              <a:latin typeface="Old Standard TT"/>
              <a:ea typeface="Old Standard TT"/>
              <a:cs typeface="Old Standard TT"/>
              <a:sym typeface="Old Standard TT"/>
            </a:endParaRPr>
          </a:p>
          <a:p>
            <a:pPr marL="0" lvl="0" indent="0" algn="l" rtl="0">
              <a:spcBef>
                <a:spcPts val="0"/>
              </a:spcBef>
              <a:spcAft>
                <a:spcPts val="0"/>
              </a:spcAft>
              <a:buNone/>
            </a:pPr>
            <a:r>
              <a:rPr lang="en" sz="1800">
                <a:latin typeface="Old Standard TT"/>
                <a:ea typeface="Old Standard TT"/>
                <a:cs typeface="Old Standard TT"/>
                <a:sym typeface="Old Standard TT"/>
              </a:rPr>
              <a:t>Remove unwanted data columns, create a month column from ‘Date’, sort dataframe, and rename some data columns</a:t>
            </a:r>
            <a:endParaRPr sz="1800">
              <a:latin typeface="Old Standard TT"/>
              <a:ea typeface="Old Standard TT"/>
              <a:cs typeface="Old Standard TT"/>
              <a:sym typeface="Old Standard TT"/>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21"/>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Our ETL Process</a:t>
            </a:r>
            <a:endParaRPr/>
          </a:p>
        </p:txBody>
      </p:sp>
      <p:pic>
        <p:nvPicPr>
          <p:cNvPr id="126" name="Google Shape;126;p21"/>
          <p:cNvPicPr preferRelativeResize="0"/>
          <p:nvPr/>
        </p:nvPicPr>
        <p:blipFill>
          <a:blip r:embed="rId3">
            <a:alphaModFix/>
          </a:blip>
          <a:stretch>
            <a:fillRect/>
          </a:stretch>
        </p:blipFill>
        <p:spPr>
          <a:xfrm>
            <a:off x="988371" y="1356475"/>
            <a:ext cx="6847978" cy="1732075"/>
          </a:xfrm>
          <a:prstGeom prst="rect">
            <a:avLst/>
          </a:prstGeom>
          <a:noFill/>
          <a:ln>
            <a:noFill/>
          </a:ln>
        </p:spPr>
      </p:pic>
      <p:sp>
        <p:nvSpPr>
          <p:cNvPr id="127" name="Google Shape;127;p21"/>
          <p:cNvSpPr txBox="1"/>
          <p:nvPr/>
        </p:nvSpPr>
        <p:spPr>
          <a:xfrm>
            <a:off x="618450" y="3386800"/>
            <a:ext cx="7907100" cy="1416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u="sng">
                <a:latin typeface="Old Standard TT"/>
                <a:ea typeface="Old Standard TT"/>
                <a:cs typeface="Old Standard TT"/>
                <a:sym typeface="Old Standard TT"/>
              </a:rPr>
              <a:t>Creating Dimension Tables</a:t>
            </a:r>
            <a:endParaRPr sz="1600" u="sng">
              <a:latin typeface="Old Standard TT"/>
              <a:ea typeface="Old Standard TT"/>
              <a:cs typeface="Old Standard TT"/>
              <a:sym typeface="Old Standard TT"/>
            </a:endParaRPr>
          </a:p>
          <a:p>
            <a:pPr marL="457200" lvl="0" indent="-330200" algn="l" rtl="0">
              <a:spcBef>
                <a:spcPts val="0"/>
              </a:spcBef>
              <a:spcAft>
                <a:spcPts val="0"/>
              </a:spcAft>
              <a:buSzPts val="1600"/>
              <a:buFont typeface="Old Standard TT"/>
              <a:buChar char="●"/>
            </a:pPr>
            <a:r>
              <a:rPr lang="en" sz="1600">
                <a:latin typeface="Old Standard TT"/>
                <a:ea typeface="Old Standard TT"/>
                <a:cs typeface="Old Standard TT"/>
                <a:sym typeface="Old Standard TT"/>
              </a:rPr>
              <a:t>Create a dataset with all the unique values of ‘Block’ from Crime dataset, create a unique primary key column within ‘Block’, rename columns and sort columns appropriately</a:t>
            </a:r>
            <a:endParaRPr sz="1600">
              <a:latin typeface="Old Standard TT"/>
              <a:ea typeface="Old Standard TT"/>
              <a:cs typeface="Old Standard TT"/>
              <a:sym typeface="Old Standard TT"/>
            </a:endParaRPr>
          </a:p>
          <a:p>
            <a:pPr marL="457200" lvl="0" indent="-330200" algn="l" rtl="0">
              <a:spcBef>
                <a:spcPts val="0"/>
              </a:spcBef>
              <a:spcAft>
                <a:spcPts val="0"/>
              </a:spcAft>
              <a:buSzPts val="1600"/>
              <a:buFont typeface="Old Standard TT"/>
              <a:buChar char="●"/>
            </a:pPr>
            <a:r>
              <a:rPr lang="en" sz="1600">
                <a:latin typeface="Old Standard TT"/>
                <a:ea typeface="Old Standard TT"/>
                <a:cs typeface="Old Standard TT"/>
                <a:sym typeface="Old Standard TT"/>
              </a:rPr>
              <a:t>We continue to do this for Location Description, Primary Type, and Case Number</a:t>
            </a:r>
            <a:endParaRPr sz="1600">
              <a:latin typeface="Old Standard TT"/>
              <a:ea typeface="Old Standard TT"/>
              <a:cs typeface="Old Standard TT"/>
              <a:sym typeface="Old Standard TT"/>
            </a:endParaRPr>
          </a:p>
        </p:txBody>
      </p:sp>
    </p:spTree>
  </p:cSld>
  <p:clrMapOvr>
    <a:masterClrMapping/>
  </p:clrMapOvr>
</p:sld>
</file>

<file path=ppt/theme/theme1.xml><?xml version="1.0" encoding="utf-8"?>
<a:theme xmlns:a="http://schemas.openxmlformats.org/drawingml/2006/main" name="Paperback">
  <a:themeElements>
    <a:clrScheme name="Paperback">
      <a:dk1>
        <a:srgbClr val="000000"/>
      </a:dk1>
      <a:lt1>
        <a:srgbClr val="FFFFFF"/>
      </a:lt1>
      <a:dk2>
        <a:srgbClr val="00695C"/>
      </a:dk2>
      <a:lt2>
        <a:srgbClr val="26A69A"/>
      </a:lt2>
      <a:accent1>
        <a:srgbClr val="FFFBF0"/>
      </a:accent1>
      <a:accent2>
        <a:srgbClr val="B7B7B7"/>
      </a:accent2>
      <a:accent3>
        <a:srgbClr val="FB8C00"/>
      </a:accent3>
      <a:accent4>
        <a:srgbClr val="80CBC4"/>
      </a:accent4>
      <a:accent5>
        <a:srgbClr val="AF4345"/>
      </a:accent5>
      <a:accent6>
        <a:srgbClr val="F58F8F"/>
      </a:accent6>
      <a:hlink>
        <a:srgbClr val="AF4345"/>
      </a:hlink>
      <a:folHlink>
        <a:srgbClr val="AF434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1426</Words>
  <Application>Microsoft Macintosh PowerPoint</Application>
  <PresentationFormat>On-screen Show (16:9)</PresentationFormat>
  <Paragraphs>105</Paragraphs>
  <Slides>16</Slides>
  <Notes>16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Old Standard TT</vt:lpstr>
      <vt:lpstr>Roboto</vt:lpstr>
      <vt:lpstr>Arial</vt:lpstr>
      <vt:lpstr>Times New Roman</vt:lpstr>
      <vt:lpstr>Paperback</vt:lpstr>
      <vt:lpstr>Crime in Chicago</vt:lpstr>
      <vt:lpstr>Introduction</vt:lpstr>
      <vt:lpstr>Data Sources</vt:lpstr>
      <vt:lpstr>Users of the Database</vt:lpstr>
      <vt:lpstr>Information Package</vt:lpstr>
      <vt:lpstr>Data Warehouse Tool Workflow</vt:lpstr>
      <vt:lpstr>Our ETL Process</vt:lpstr>
      <vt:lpstr>Our ETL Process</vt:lpstr>
      <vt:lpstr>Our ETL Process</vt:lpstr>
      <vt:lpstr>Our ETL Process</vt:lpstr>
      <vt:lpstr>Our ETL Process </vt:lpstr>
      <vt:lpstr>Our ETL Process</vt:lpstr>
      <vt:lpstr>Our ETL Process</vt:lpstr>
      <vt:lpstr>Our ETL Process</vt:lpstr>
      <vt:lpstr>Database Contents and Schema</vt:lpstr>
      <vt:lpstr>Next Steps/More Time: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Crime in Chicago</dc:title>
  <cp:lastModifiedBy>Macrides, Matt</cp:lastModifiedBy>
  <cp:revision>1</cp:revision>
  <dcterms:modified xsi:type="dcterms:W3CDTF">2023-12-03T15:48:13Z</dcterms:modified>
</cp:coreProperties>
</file>